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316" r:id="rId2"/>
    <p:sldId id="292" r:id="rId3"/>
    <p:sldId id="277" r:id="rId4"/>
    <p:sldId id="276" r:id="rId5"/>
    <p:sldId id="278" r:id="rId6"/>
    <p:sldId id="279" r:id="rId7"/>
    <p:sldId id="280" r:id="rId8"/>
    <p:sldId id="281" r:id="rId9"/>
    <p:sldId id="285" r:id="rId10"/>
    <p:sldId id="283" r:id="rId11"/>
    <p:sldId id="284" r:id="rId12"/>
    <p:sldId id="309" r:id="rId13"/>
    <p:sldId id="314" r:id="rId14"/>
    <p:sldId id="313" r:id="rId15"/>
    <p:sldId id="286" r:id="rId16"/>
    <p:sldId id="336" r:id="rId17"/>
    <p:sldId id="289" r:id="rId18"/>
    <p:sldId id="288" r:id="rId19"/>
    <p:sldId id="287" r:id="rId20"/>
    <p:sldId id="315" r:id="rId21"/>
  </p:sldIdLst>
  <p:sldSz cx="12192000" cy="6858000"/>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7620" autoAdjust="0"/>
    <p:restoredTop sz="97103" autoAdjust="0"/>
  </p:normalViewPr>
  <p:slideViewPr>
    <p:cSldViewPr snapToGrid="0">
      <p:cViewPr>
        <p:scale>
          <a:sx n="80" d="100"/>
          <a:sy n="80" d="100"/>
        </p:scale>
        <p:origin x="-400" y="-156"/>
      </p:cViewPr>
      <p:guideLst>
        <p:guide orient="horz" pos="2110"/>
        <p:guide pos="3844"/>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1524000" y="1122363"/>
            <a:ext cx="9144000" cy="2387600"/>
          </a:xfrm>
        </p:spPr>
        <p:txBody>
          <a:bodyPr anchor="b"/>
          <a:lstStyle>
            <a:lvl1pPr algn="ctr">
              <a:defRPr sz="6000"/>
            </a:lvl1p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E7F2F8CB-20B7-4A0D-8281-2939D9EE9AE3}" type="datetimeFigureOut">
              <a:rPr lang="zh-TW" altLang="en-US" smtClean="0"/>
              <a:pPr/>
              <a:t>2017/12/18</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13441C42-2901-476C-BA90-88CA9C83D570}" type="slidenum">
              <a:rPr lang="zh-TW" altLang="en-US" smtClean="0"/>
              <a:pPr/>
              <a:t>‹#›</a:t>
            </a:fld>
            <a:endParaRPr lang="zh-TW"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E7F2F8CB-20B7-4A0D-8281-2939D9EE9AE3}" type="datetimeFigureOut">
              <a:rPr lang="zh-TW" altLang="en-US" smtClean="0"/>
              <a:pPr/>
              <a:t>2017/12/18</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13441C42-2901-476C-BA90-88CA9C83D570}" type="slidenum">
              <a:rPr lang="zh-TW" altLang="en-US" smtClean="0"/>
              <a:pPr/>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8724900" y="365125"/>
            <a:ext cx="2628900" cy="5811838"/>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838200" y="365125"/>
            <a:ext cx="7734300" cy="5811838"/>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E7F2F8CB-20B7-4A0D-8281-2939D9EE9AE3}" type="datetimeFigureOut">
              <a:rPr lang="zh-TW" altLang="en-US" smtClean="0"/>
              <a:pPr/>
              <a:t>2017/12/18</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13441C42-2901-476C-BA90-88CA9C83D570}" type="slidenum">
              <a:rPr lang="zh-TW" altLang="en-US" smtClean="0"/>
              <a:pPr/>
              <a:t>‹#›</a:t>
            </a:fld>
            <a:endParaRPr lang="zh-TW"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E7F2F8CB-20B7-4A0D-8281-2939D9EE9AE3}" type="datetimeFigureOut">
              <a:rPr lang="zh-TW" altLang="en-US" smtClean="0"/>
              <a:pPr/>
              <a:t>2017/12/18</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13441C42-2901-476C-BA90-88CA9C83D570}" type="slidenum">
              <a:rPr lang="zh-TW" altLang="en-US" smtClean="0"/>
              <a:pPr/>
              <a:t>‹#›</a:t>
            </a:fld>
            <a:endParaRPr lang="zh-TW"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831850" y="1709738"/>
            <a:ext cx="10515600" cy="2852737"/>
          </a:xfrm>
        </p:spPr>
        <p:txBody>
          <a:bodyPr anchor="b"/>
          <a:lstStyle>
            <a:lvl1pPr>
              <a:defRPr sz="6000"/>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E7F2F8CB-20B7-4A0D-8281-2939D9EE9AE3}" type="datetimeFigureOut">
              <a:rPr lang="zh-TW" altLang="en-US" smtClean="0"/>
              <a:pPr/>
              <a:t>2017/12/18</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13441C42-2901-476C-BA90-88CA9C83D570}" type="slidenum">
              <a:rPr lang="zh-TW" altLang="en-US" smtClean="0"/>
              <a:pPr/>
              <a:t>‹#›</a:t>
            </a:fld>
            <a:endParaRPr lang="zh-TW"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838200" y="1825625"/>
            <a:ext cx="5181600" cy="435133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6172200" y="1825625"/>
            <a:ext cx="5181600" cy="435133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E7F2F8CB-20B7-4A0D-8281-2939D9EE9AE3}" type="datetimeFigureOut">
              <a:rPr lang="zh-TW" altLang="en-US" smtClean="0"/>
              <a:pPr/>
              <a:t>2017/12/18</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13441C42-2901-476C-BA90-88CA9C83D570}" type="slidenum">
              <a:rPr lang="zh-TW" altLang="en-US" smtClean="0"/>
              <a:pPr/>
              <a:t>‹#›</a:t>
            </a:fld>
            <a:endParaRPr lang="zh-TW"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839788" y="365125"/>
            <a:ext cx="10515600" cy="1325563"/>
          </a:xfrm>
        </p:spPr>
        <p:txBody>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839788" y="2505075"/>
            <a:ext cx="5157787" cy="36845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6172200" y="2505075"/>
            <a:ext cx="5183188" cy="36845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E7F2F8CB-20B7-4A0D-8281-2939D9EE9AE3}" type="datetimeFigureOut">
              <a:rPr lang="zh-TW" altLang="en-US" smtClean="0"/>
              <a:pPr/>
              <a:t>2017/12/18</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13441C42-2901-476C-BA90-88CA9C83D570}" type="slidenum">
              <a:rPr lang="zh-TW" altLang="en-US" smtClean="0"/>
              <a:pPr/>
              <a:t>‹#›</a:t>
            </a:fld>
            <a:endParaRPr lang="zh-TW"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E7F2F8CB-20B7-4A0D-8281-2939D9EE9AE3}" type="datetimeFigureOut">
              <a:rPr lang="zh-TW" altLang="en-US" smtClean="0"/>
              <a:pPr/>
              <a:t>2017/12/18</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13441C42-2901-476C-BA90-88CA9C83D570}" type="slidenum">
              <a:rPr lang="zh-TW" altLang="en-US" smtClean="0"/>
              <a:pPr/>
              <a:t>‹#›</a:t>
            </a:fld>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E7F2F8CB-20B7-4A0D-8281-2939D9EE9AE3}" type="datetimeFigureOut">
              <a:rPr lang="zh-TW" altLang="en-US" smtClean="0"/>
              <a:pPr/>
              <a:t>2017/12/18</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13441C42-2901-476C-BA90-88CA9C83D570}" type="slidenum">
              <a:rPr lang="zh-TW" altLang="en-US" smtClean="0"/>
              <a:pPr/>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839788" y="457200"/>
            <a:ext cx="3932237" cy="1600200"/>
          </a:xfrm>
        </p:spPr>
        <p:txBody>
          <a:bodyPr anchor="b"/>
          <a:lstStyle>
            <a:lvl1pPr>
              <a:defRPr sz="3200"/>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E7F2F8CB-20B7-4A0D-8281-2939D9EE9AE3}" type="datetimeFigureOut">
              <a:rPr lang="zh-TW" altLang="en-US" smtClean="0"/>
              <a:pPr/>
              <a:t>2017/12/18</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13441C42-2901-476C-BA90-88CA9C83D570}" type="slidenum">
              <a:rPr lang="zh-TW" altLang="en-US" smtClean="0"/>
              <a:pPr/>
              <a:t>‹#›</a:t>
            </a:fld>
            <a:endParaRPr lang="zh-TW"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839788" y="457200"/>
            <a:ext cx="3932237" cy="1600200"/>
          </a:xfrm>
        </p:spPr>
        <p:txBody>
          <a:bodyPr anchor="b"/>
          <a:lstStyle>
            <a:lvl1pPr>
              <a:defRPr sz="3200"/>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E7F2F8CB-20B7-4A0D-8281-2939D9EE9AE3}" type="datetimeFigureOut">
              <a:rPr lang="zh-TW" altLang="en-US" smtClean="0"/>
              <a:pPr/>
              <a:t>2017/12/18</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13441C42-2901-476C-BA90-88CA9C83D570}" type="slidenum">
              <a:rPr lang="zh-TW" altLang="en-US" smtClean="0"/>
              <a:pPr/>
              <a:t>‹#›</a:t>
            </a:fld>
            <a:endParaRPr lang="zh-TW"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F2F8CB-20B7-4A0D-8281-2939D9EE9AE3}" type="datetimeFigureOut">
              <a:rPr lang="zh-TW" altLang="en-US" smtClean="0"/>
              <a:pPr/>
              <a:t>2017/12/18</a:t>
            </a:fld>
            <a:endParaRPr lang="zh-TW" altLang="en-US"/>
          </a:p>
        </p:txBody>
      </p:sp>
      <p:sp>
        <p:nvSpPr>
          <p:cNvPr id="5" name="頁尾版面配置區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441C42-2901-476C-BA90-88CA9C83D570}" type="slidenum">
              <a:rPr lang="zh-TW" altLang="en-US" smtClean="0"/>
              <a:pPr/>
              <a:t>‹#›</a:t>
            </a:fld>
            <a:endParaRPr lang="zh-TW"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image" Target="../media/image35.png"/><Relationship Id="rId7" Type="http://schemas.openxmlformats.org/officeDocument/2006/relationships/image" Target="../media/image37.jpe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31.jpeg"/><Relationship Id="rId4" Type="http://schemas.openxmlformats.org/officeDocument/2006/relationships/image" Target="../media/image36.png"/><Relationship Id="rId9" Type="http://schemas.openxmlformats.org/officeDocument/2006/relationships/image" Target="../media/image39.jpeg"/></Relationships>
</file>

<file path=ppt/slides/_rels/slide1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41.png"/><Relationship Id="rId7" Type="http://schemas.openxmlformats.org/officeDocument/2006/relationships/image" Target="../media/image31.jpeg"/><Relationship Id="rId2" Type="http://schemas.openxmlformats.org/officeDocument/2006/relationships/image" Target="../media/image40.jpe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42.jpeg"/><Relationship Id="rId10" Type="http://schemas.openxmlformats.org/officeDocument/2006/relationships/image" Target="../media/image34.png"/><Relationship Id="rId4" Type="http://schemas.openxmlformats.org/officeDocument/2006/relationships/image" Target="../media/image22.png"/><Relationship Id="rId9" Type="http://schemas.openxmlformats.org/officeDocument/2006/relationships/image" Target="../media/image36.png"/></Relationships>
</file>

<file path=ppt/slides/_rels/slide1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jpeg"/><Relationship Id="rId1" Type="http://schemas.openxmlformats.org/officeDocument/2006/relationships/slideLayout" Target="../slideLayouts/slideLayout7.xml"/><Relationship Id="rId4" Type="http://schemas.openxmlformats.org/officeDocument/2006/relationships/image" Target="../media/image45.jpeg"/></Relationships>
</file>

<file path=ppt/slides/_rels/slide1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6.jpeg"/><Relationship Id="rId1" Type="http://schemas.openxmlformats.org/officeDocument/2006/relationships/slideLayout" Target="../slideLayouts/slideLayout7.xml"/><Relationship Id="rId4" Type="http://schemas.openxmlformats.org/officeDocument/2006/relationships/image" Target="../media/image47.jpeg"/></Relationships>
</file>

<file path=ppt/slides/_rels/slide1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6.jpeg"/><Relationship Id="rId1" Type="http://schemas.openxmlformats.org/officeDocument/2006/relationships/slideLayout" Target="../slideLayouts/slideLayout7.xml"/><Relationship Id="rId4" Type="http://schemas.openxmlformats.org/officeDocument/2006/relationships/image" Target="../media/image48.jpeg"/></Relationships>
</file>

<file path=ppt/slides/_rels/slide15.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7.xml"/><Relationship Id="rId4" Type="http://schemas.openxmlformats.org/officeDocument/2006/relationships/image" Target="../media/image51.png"/></Relationships>
</file>

<file path=ppt/slides/_rels/slide16.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7.xml"/><Relationship Id="rId4" Type="http://schemas.openxmlformats.org/officeDocument/2006/relationships/image" Target="../media/image51.png"/></Relationships>
</file>

<file path=ppt/slides/_rels/slide17.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jpe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png"/><Relationship Id="rId10" Type="http://schemas.openxmlformats.org/officeDocument/2006/relationships/image" Target="../media/image13.png"/><Relationship Id="rId4" Type="http://schemas.openxmlformats.org/officeDocument/2006/relationships/image" Target="../media/image23.png"/><Relationship Id="rId9" Type="http://schemas.openxmlformats.org/officeDocument/2006/relationships/image" Target="../media/image28.png"/></Relationships>
</file>

<file path=ppt/slides/_rels/slide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30.jpeg"/><Relationship Id="rId7" Type="http://schemas.openxmlformats.org/officeDocument/2006/relationships/image" Target="../media/image33.png"/><Relationship Id="rId2" Type="http://schemas.openxmlformats.org/officeDocument/2006/relationships/image" Target="../media/image29.jpeg"/><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22.png"/><Relationship Id="rId4" Type="http://schemas.openxmlformats.org/officeDocument/2006/relationships/image" Target="../media/image31.jpeg"/><Relationship Id="rId9" Type="http://schemas.openxmlformats.org/officeDocument/2006/relationships/image" Target="../media/image3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圖片 6"/>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808080" y="2409629"/>
            <a:ext cx="5332338" cy="3007664"/>
          </a:xfrm>
          <a:prstGeom prst="rect">
            <a:avLst/>
          </a:prstGeom>
        </p:spPr>
      </p:pic>
      <p:pic>
        <p:nvPicPr>
          <p:cNvPr id="8" name="圖片 7"/>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5782688" y="2474104"/>
            <a:ext cx="5509085" cy="2937876"/>
          </a:xfrm>
          <a:prstGeom prst="rect">
            <a:avLst/>
          </a:prstGeom>
        </p:spPr>
      </p:pic>
      <p:pic>
        <p:nvPicPr>
          <p:cNvPr id="11" name="圖片 10"/>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5035300" y="582139"/>
            <a:ext cx="1686160" cy="1419423"/>
          </a:xfrm>
          <a:prstGeom prst="rect">
            <a:avLst/>
          </a:prstGeom>
        </p:spPr>
      </p:pic>
      <p:cxnSp>
        <p:nvCxnSpPr>
          <p:cNvPr id="21" name="直線接點 20"/>
          <p:cNvCxnSpPr/>
          <p:nvPr/>
        </p:nvCxnSpPr>
        <p:spPr>
          <a:xfrm>
            <a:off x="808080" y="5411980"/>
            <a:ext cx="1048369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9" name="矩形 38"/>
          <p:cNvSpPr/>
          <p:nvPr/>
        </p:nvSpPr>
        <p:spPr>
          <a:xfrm>
            <a:off x="7106079" y="2269503"/>
            <a:ext cx="2862302" cy="2802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400" b="1" smtClean="0">
                <a:solidFill>
                  <a:srgbClr val="0070C0"/>
                </a:solidFill>
              </a:rPr>
              <a:t>MiniVPN_Black (BE101VWT)</a:t>
            </a:r>
            <a:endParaRPr lang="zh-TW" altLang="en-US" sz="1400" b="1">
              <a:solidFill>
                <a:srgbClr val="0070C0"/>
              </a:solidFill>
            </a:endParaRPr>
          </a:p>
        </p:txBody>
      </p:sp>
      <p:sp>
        <p:nvSpPr>
          <p:cNvPr id="40" name="矩形 39"/>
          <p:cNvSpPr/>
          <p:nvPr/>
        </p:nvSpPr>
        <p:spPr>
          <a:xfrm>
            <a:off x="2043098" y="2288653"/>
            <a:ext cx="2862302" cy="2802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400" b="1" smtClean="0">
                <a:solidFill>
                  <a:srgbClr val="0070C0"/>
                </a:solidFill>
              </a:rPr>
              <a:t>MiniVPN_White (WE101VWT)</a:t>
            </a:r>
            <a:endParaRPr lang="zh-TW" altLang="en-US" sz="1400" b="1">
              <a:solidFill>
                <a:srgbClr val="0070C0"/>
              </a:solidFill>
            </a:endParaRPr>
          </a:p>
        </p:txBody>
      </p:sp>
      <p:sp>
        <p:nvSpPr>
          <p:cNvPr id="10" name="文本框 31"/>
          <p:cNvSpPr txBox="1"/>
          <p:nvPr/>
        </p:nvSpPr>
        <p:spPr>
          <a:xfrm>
            <a:off x="3632098" y="6391028"/>
            <a:ext cx="5522346" cy="646331"/>
          </a:xfrm>
          <a:prstGeom prst="rect">
            <a:avLst/>
          </a:prstGeom>
          <a:noFill/>
        </p:spPr>
        <p:txBody>
          <a:bodyPr wrap="none" rtlCol="0">
            <a:spAutoFit/>
          </a:bodyPr>
          <a:lstStyle/>
          <a:p>
            <a:r>
              <a:rPr lang="en-US" altLang="zh-CN" dirty="0" smtClean="0">
                <a:solidFill>
                  <a:srgbClr val="0070C0"/>
                </a:solidFill>
              </a:rPr>
              <a:t>Zebra’s Official Website</a:t>
            </a:r>
            <a:r>
              <a:rPr lang="zh-CN" altLang="en-US" dirty="0" smtClean="0">
                <a:solidFill>
                  <a:srgbClr val="0070C0"/>
                </a:solidFill>
              </a:rPr>
              <a:t>：</a:t>
            </a:r>
            <a:r>
              <a:rPr lang="zh-CN" altLang="en-US" dirty="0">
                <a:solidFill>
                  <a:srgbClr val="0070C0"/>
                </a:solidFill>
              </a:rPr>
              <a:t>http://www.zebravpnbox.com/</a:t>
            </a:r>
          </a:p>
          <a:p>
            <a:endParaRPr lang="zh-CN" alt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586528" y="2094811"/>
            <a:ext cx="4123635" cy="3495874"/>
          </a:xfrm>
          <a:prstGeom prst="rect">
            <a:avLst/>
          </a:prstGeom>
          <a:noFill/>
          <a:ln>
            <a:solidFill>
              <a:srgbClr val="00B050"/>
            </a:solidFill>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zh-TW" altLang="en-US"/>
          </a:p>
        </p:txBody>
      </p:sp>
      <p:pic>
        <p:nvPicPr>
          <p:cNvPr id="7" name="圖片 6"/>
          <p:cNvPicPr>
            <a:picLocks noChangeAspect="1"/>
          </p:cNvPicPr>
          <p:nvPr/>
        </p:nvPicPr>
        <p:blipFill>
          <a:blip r:embed="rId2"/>
          <a:stretch>
            <a:fillRect/>
          </a:stretch>
        </p:blipFill>
        <p:spPr>
          <a:xfrm>
            <a:off x="2116085" y="3616411"/>
            <a:ext cx="2476190" cy="1009524"/>
          </a:xfrm>
          <a:prstGeom prst="rect">
            <a:avLst/>
          </a:prstGeom>
        </p:spPr>
      </p:pic>
      <p:grpSp>
        <p:nvGrpSpPr>
          <p:cNvPr id="10" name="群組 9"/>
          <p:cNvGrpSpPr/>
          <p:nvPr/>
        </p:nvGrpSpPr>
        <p:grpSpPr>
          <a:xfrm>
            <a:off x="680153" y="2200114"/>
            <a:ext cx="1896666" cy="1049314"/>
            <a:chOff x="-56577" y="1712136"/>
            <a:chExt cx="1725712" cy="889452"/>
          </a:xfrm>
        </p:grpSpPr>
        <p:sp>
          <p:nvSpPr>
            <p:cNvPr id="11" name="AutoShape 2"/>
            <p:cNvSpPr>
              <a:spLocks noChangeArrowheads="1"/>
            </p:cNvSpPr>
            <p:nvPr/>
          </p:nvSpPr>
          <p:spPr bwMode="auto">
            <a:xfrm flipH="1">
              <a:off x="-56577" y="1712136"/>
              <a:ext cx="1725712" cy="889452"/>
            </a:xfrm>
            <a:prstGeom prst="wedgeEllipseCallout">
              <a:avLst>
                <a:gd name="adj1" fmla="val -25218"/>
                <a:gd name="adj2" fmla="val 94736"/>
              </a:avLst>
            </a:prstGeom>
            <a:solidFill>
              <a:srgbClr val="FFFFFF"/>
            </a:solidFill>
            <a:ln w="9525">
              <a:solidFill>
                <a:srgbClr val="000000"/>
              </a:solidFill>
              <a:miter lim="800000"/>
            </a:ln>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0"/>
                </a:spcBef>
                <a:spcAft>
                  <a:spcPct val="0"/>
                </a:spcAft>
                <a:buClrTx/>
                <a:buSzTx/>
                <a:buFontTx/>
                <a:buNone/>
              </a:pPr>
              <a:endParaRPr kumimoji="0" lang="zh-TW" altLang="zh-TW" sz="1800" b="0" i="0" u="none" strike="noStrike" cap="none" normalizeH="0" baseline="0" smtClean="0">
                <a:ln>
                  <a:noFill/>
                </a:ln>
                <a:solidFill>
                  <a:schemeClr val="tx1"/>
                </a:solidFill>
                <a:effectLst/>
                <a:latin typeface="Arial" panose="020B0604020202020204" pitchFamily="34" charset="0"/>
              </a:endParaRPr>
            </a:p>
          </p:txBody>
        </p:sp>
        <p:pic>
          <p:nvPicPr>
            <p:cNvPr id="12" name="图片 4"/>
            <p:cNvPicPr/>
            <p:nvPr/>
          </p:nvPicPr>
          <p:blipFill>
            <a:blip r:embed="rId3" cstate="print"/>
            <a:srcRect/>
            <a:stretch>
              <a:fillRect/>
            </a:stretch>
          </p:blipFill>
          <p:spPr bwMode="auto">
            <a:xfrm>
              <a:off x="251184" y="1906711"/>
              <a:ext cx="1110191" cy="500301"/>
            </a:xfrm>
            <a:prstGeom prst="rect">
              <a:avLst/>
            </a:prstGeom>
            <a:noFill/>
            <a:ln w="9525">
              <a:noFill/>
              <a:miter lim="800000"/>
              <a:headEnd/>
              <a:tailEnd/>
            </a:ln>
          </p:spPr>
        </p:pic>
      </p:grpSp>
      <p:pic>
        <p:nvPicPr>
          <p:cNvPr id="13" name="圖片 12"/>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rot="16594651" flipH="1">
            <a:off x="1837345" y="4585120"/>
            <a:ext cx="319114" cy="319114"/>
          </a:xfrm>
          <a:prstGeom prst="rect">
            <a:avLst/>
          </a:prstGeom>
        </p:spPr>
      </p:pic>
      <p:pic>
        <p:nvPicPr>
          <p:cNvPr id="23" name="圖片 22"/>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2648540" y="4783449"/>
            <a:ext cx="966245" cy="735652"/>
          </a:xfrm>
          <a:prstGeom prst="rect">
            <a:avLst/>
          </a:prstGeom>
        </p:spPr>
      </p:pic>
      <p:pic>
        <p:nvPicPr>
          <p:cNvPr id="24" name="Picture 3"/>
          <p:cNvPicPr>
            <a:picLocks noChangeAspect="1" noChangeArrowheads="1"/>
          </p:cNvPicPr>
          <p:nvPr/>
        </p:nvPicPr>
        <p:blipFill>
          <a:blip r:embed="rId6">
            <a:extLst>
              <a:ext uri="{28A0092B-C50C-407E-A947-70E740481C1C}">
                <a14:useLocalDpi xmlns="" xmlns:a14="http://schemas.microsoft.com/office/drawing/2010/main" val="0"/>
              </a:ext>
            </a:extLst>
          </a:blip>
          <a:srcRect/>
          <a:stretch>
            <a:fillRect/>
          </a:stretch>
        </p:blipFill>
        <p:spPr bwMode="auto">
          <a:xfrm>
            <a:off x="1590598" y="4934156"/>
            <a:ext cx="270581" cy="53439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cxnSp>
        <p:nvCxnSpPr>
          <p:cNvPr id="9" name="直線接點 8"/>
          <p:cNvCxnSpPr/>
          <p:nvPr/>
        </p:nvCxnSpPr>
        <p:spPr>
          <a:xfrm>
            <a:off x="3060668" y="4625935"/>
            <a:ext cx="0" cy="237484"/>
          </a:xfrm>
          <a:prstGeom prst="line">
            <a:avLst/>
          </a:prstGeom>
        </p:spPr>
        <p:style>
          <a:lnRef idx="3">
            <a:schemeClr val="accent5"/>
          </a:lnRef>
          <a:fillRef idx="0">
            <a:schemeClr val="accent5"/>
          </a:fillRef>
          <a:effectRef idx="2">
            <a:schemeClr val="accent5"/>
          </a:effectRef>
          <a:fontRef idx="minor">
            <a:schemeClr val="tx1"/>
          </a:fontRef>
        </p:style>
      </p:cxnSp>
      <p:sp>
        <p:nvSpPr>
          <p:cNvPr id="25" name="文字方塊 24"/>
          <p:cNvSpPr txBox="1"/>
          <p:nvPr/>
        </p:nvSpPr>
        <p:spPr>
          <a:xfrm>
            <a:off x="683899" y="1162003"/>
            <a:ext cx="3663297" cy="830997"/>
          </a:xfrm>
          <a:prstGeom prst="rect">
            <a:avLst/>
          </a:prstGeom>
          <a:noFill/>
        </p:spPr>
        <p:txBody>
          <a:bodyPr wrap="square" rtlCol="0">
            <a:spAutoFit/>
          </a:bodyPr>
          <a:lstStyle/>
          <a:p>
            <a:pPr algn="ctr"/>
            <a:r>
              <a:rPr lang="en-US" altLang="zh-TW" sz="2400" b="1" dirty="0" smtClean="0">
                <a:effectLst>
                  <a:outerShdw blurRad="38100" dist="38100" dir="2700000" algn="tl">
                    <a:srgbClr val="000000">
                      <a:alpha val="43137"/>
                    </a:srgbClr>
                  </a:outerShdw>
                </a:effectLst>
                <a:latin typeface="Arial Unicode MS" pitchFamily="34" charset="-120"/>
                <a:ea typeface="Arial Unicode MS" pitchFamily="34" charset="-120"/>
                <a:cs typeface="Arial Unicode MS" pitchFamily="34" charset="-120"/>
              </a:rPr>
              <a:t>Figure for WISP Mode Connection </a:t>
            </a:r>
            <a:endParaRPr lang="zh-TW" altLang="en-US" sz="2400" b="1" dirty="0">
              <a:effectLst>
                <a:outerShdw blurRad="38100" dist="38100" dir="2700000" algn="tl">
                  <a:srgbClr val="000000">
                    <a:alpha val="43137"/>
                  </a:srgbClr>
                </a:outerShdw>
              </a:effectLst>
              <a:latin typeface="Arial Unicode MS" pitchFamily="34" charset="-120"/>
              <a:ea typeface="Arial Unicode MS" pitchFamily="34" charset="-120"/>
              <a:cs typeface="Arial Unicode MS" pitchFamily="34" charset="-120"/>
            </a:endParaRPr>
          </a:p>
        </p:txBody>
      </p:sp>
      <p:pic>
        <p:nvPicPr>
          <p:cNvPr id="28" name="Picture 2" descr="http://images.clipartlogo.com/files/images/39/390564/cursor-hand-clip-art_f.jpg"/>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6417163" y="4933916"/>
            <a:ext cx="238593" cy="317874"/>
          </a:xfrm>
          <a:prstGeom prst="rect">
            <a:avLst/>
          </a:prstGeom>
          <a:noFill/>
          <a:extLst>
            <a:ext uri="{909E8E84-426E-40DD-AFC4-6F175D3DCCD1}">
              <a14:hiddenFill xmlns="" xmlns:a14="http://schemas.microsoft.com/office/drawing/2010/main">
                <a:solidFill>
                  <a:srgbClr val="FFFFFF"/>
                </a:solidFill>
              </a14:hiddenFill>
            </a:ext>
          </a:extLst>
        </p:spPr>
      </p:pic>
      <p:sp>
        <p:nvSpPr>
          <p:cNvPr id="29" name="文字方塊 28"/>
          <p:cNvSpPr txBox="1"/>
          <p:nvPr/>
        </p:nvSpPr>
        <p:spPr>
          <a:xfrm>
            <a:off x="3889717" y="5715347"/>
            <a:ext cx="4719711" cy="738664"/>
          </a:xfrm>
          <a:prstGeom prst="rect">
            <a:avLst/>
          </a:prstGeom>
          <a:noFill/>
        </p:spPr>
        <p:txBody>
          <a:bodyPr wrap="square" rtlCol="0">
            <a:spAutoFit/>
          </a:bodyPr>
          <a:lstStyle/>
          <a:p>
            <a:pPr algn="ctr"/>
            <a:r>
              <a:rPr lang="en-US" altLang="zh-TW" sz="1400" dirty="0" smtClean="0">
                <a:latin typeface="Arial Unicode MS" pitchFamily="34" charset="-120"/>
                <a:ea typeface="Arial Unicode MS" pitchFamily="34" charset="-120"/>
                <a:cs typeface="Arial Unicode MS" pitchFamily="34" charset="-120"/>
              </a:rPr>
              <a:t>Apply Black Box to wireless internet connection.</a:t>
            </a:r>
          </a:p>
          <a:p>
            <a:pPr algn="ctr"/>
            <a:r>
              <a:rPr lang="en-US" altLang="zh-TW" sz="1400" dirty="0" smtClean="0">
                <a:latin typeface="Arial Unicode MS" pitchFamily="34" charset="-120"/>
                <a:ea typeface="Arial Unicode MS" pitchFamily="34" charset="-120"/>
                <a:cs typeface="Arial Unicode MS" pitchFamily="34" charset="-120"/>
              </a:rPr>
              <a:t>Switch the side to “WISP”.</a:t>
            </a:r>
          </a:p>
          <a:p>
            <a:pPr algn="ctr"/>
            <a:r>
              <a:rPr lang="en-US" altLang="zh-TW" sz="1400" dirty="0" smtClean="0">
                <a:latin typeface="Arial Unicode MS" pitchFamily="34" charset="-120"/>
                <a:ea typeface="Arial Unicode MS" pitchFamily="34" charset="-120"/>
                <a:cs typeface="Arial Unicode MS" pitchFamily="34" charset="-120"/>
              </a:rPr>
              <a:t>As the Wi-Fi button turns green, click it to access settings.</a:t>
            </a:r>
            <a:endParaRPr lang="zh-TW" altLang="en-US" sz="1400" dirty="0">
              <a:latin typeface="Arial Unicode MS" pitchFamily="34" charset="-120"/>
              <a:ea typeface="Arial Unicode MS" pitchFamily="34" charset="-120"/>
              <a:cs typeface="Arial Unicode MS" pitchFamily="34" charset="-120"/>
            </a:endParaRPr>
          </a:p>
        </p:txBody>
      </p:sp>
      <p:sp>
        <p:nvSpPr>
          <p:cNvPr id="30" name="文字方塊 29"/>
          <p:cNvSpPr txBox="1"/>
          <p:nvPr/>
        </p:nvSpPr>
        <p:spPr>
          <a:xfrm>
            <a:off x="8594102" y="5660338"/>
            <a:ext cx="3597898" cy="1015663"/>
          </a:xfrm>
          <a:prstGeom prst="rect">
            <a:avLst/>
          </a:prstGeom>
          <a:noFill/>
        </p:spPr>
        <p:txBody>
          <a:bodyPr wrap="square" rtlCol="0">
            <a:spAutoFit/>
          </a:bodyPr>
          <a:lstStyle/>
          <a:p>
            <a:pPr algn="ctr"/>
            <a:r>
              <a:rPr lang="en-US" altLang="zh-CN" sz="1200" dirty="0" smtClean="0">
                <a:latin typeface="Arial Unicode MS" pitchFamily="34" charset="-120"/>
                <a:ea typeface="Arial Unicode MS" pitchFamily="34" charset="-120"/>
                <a:cs typeface="Arial Unicode MS" pitchFamily="34" charset="-120"/>
              </a:rPr>
              <a:t>Select the correct Wi-Fi name and type in the password. Click the “Connect” button to connect to the Internet.</a:t>
            </a:r>
            <a:endParaRPr lang="zh-CN" altLang="zh-TW" sz="1200" dirty="0" smtClean="0">
              <a:latin typeface="Arial Unicode MS" pitchFamily="34" charset="-120"/>
              <a:ea typeface="Arial Unicode MS" pitchFamily="34" charset="-120"/>
              <a:cs typeface="Arial Unicode MS" pitchFamily="34" charset="-120"/>
            </a:endParaRPr>
          </a:p>
          <a:p>
            <a:pPr algn="ctr"/>
            <a:r>
              <a:rPr lang="en-US" altLang="zh-CN" sz="1200" dirty="0" smtClean="0">
                <a:solidFill>
                  <a:srgbClr val="0070C0"/>
                </a:solidFill>
                <a:latin typeface="Arial Unicode MS" pitchFamily="34" charset="-120"/>
                <a:ea typeface="Arial Unicode MS" pitchFamily="34" charset="-120"/>
                <a:cs typeface="Arial Unicode MS" pitchFamily="34" charset="-120"/>
              </a:rPr>
              <a:t>●If the Wi-Fi disconnects afterwards, please wait for 30 sec and reconnect to Black Box.</a:t>
            </a:r>
          </a:p>
        </p:txBody>
      </p:sp>
      <p:sp>
        <p:nvSpPr>
          <p:cNvPr id="18" name="文字方塊 1"/>
          <p:cNvSpPr txBox="1"/>
          <p:nvPr/>
        </p:nvSpPr>
        <p:spPr>
          <a:xfrm>
            <a:off x="244288" y="273826"/>
            <a:ext cx="1451038" cy="461665"/>
          </a:xfrm>
          <a:prstGeom prst="rect">
            <a:avLst/>
          </a:prstGeom>
          <a:noFill/>
        </p:spPr>
        <p:txBody>
          <a:bodyPr wrap="none" rtlCol="0">
            <a:spAutoFit/>
          </a:bodyPr>
          <a:lstStyle/>
          <a:p>
            <a:pPr algn="ctr"/>
            <a:r>
              <a:rPr lang="en-US" altLang="zh-TW" sz="2400" b="1" dirty="0" smtClean="0">
                <a:solidFill>
                  <a:schemeClr val="accent1"/>
                </a:solidFill>
                <a:effectLst>
                  <a:outerShdw blurRad="38100" dist="38100" dir="2700000" algn="tl">
                    <a:srgbClr val="000000">
                      <a:alpha val="43137"/>
                    </a:srgbClr>
                  </a:outerShdw>
                </a:effectLst>
                <a:latin typeface="Arial Unicode MS" pitchFamily="34" charset="-120"/>
                <a:ea typeface="Arial Unicode MS" pitchFamily="34" charset="-120"/>
                <a:cs typeface="Arial Unicode MS" pitchFamily="34" charset="-120"/>
              </a:rPr>
              <a:t>Use VPN</a:t>
            </a:r>
          </a:p>
        </p:txBody>
      </p:sp>
      <p:sp>
        <p:nvSpPr>
          <p:cNvPr id="2" name="文本框 1"/>
          <p:cNvSpPr txBox="1"/>
          <p:nvPr/>
        </p:nvSpPr>
        <p:spPr>
          <a:xfrm>
            <a:off x="748665" y="5735427"/>
            <a:ext cx="2937510" cy="738664"/>
          </a:xfrm>
          <a:prstGeom prst="rect">
            <a:avLst/>
          </a:prstGeom>
          <a:noFill/>
        </p:spPr>
        <p:txBody>
          <a:bodyPr wrap="square" rtlCol="0">
            <a:spAutoFit/>
          </a:bodyPr>
          <a:lstStyle/>
          <a:p>
            <a:r>
              <a:rPr lang="en-US" altLang="zh-CN" sz="1400" dirty="0" smtClean="0">
                <a:solidFill>
                  <a:srgbClr val="0070C0"/>
                </a:solidFill>
                <a:latin typeface="Arial Unicode MS" pitchFamily="34" charset="-120"/>
                <a:ea typeface="Arial Unicode MS" pitchFamily="34" charset="-120"/>
                <a:cs typeface="Arial Unicode MS" pitchFamily="34" charset="-120"/>
                <a:sym typeface="+mn-ea"/>
              </a:rPr>
              <a:t>●</a:t>
            </a:r>
            <a:r>
              <a:rPr lang="en-US" altLang="zh-CN" sz="1400" dirty="0" smtClean="0">
                <a:solidFill>
                  <a:srgbClr val="0070C0"/>
                </a:solidFill>
                <a:latin typeface="Arial Unicode MS" pitchFamily="34" charset="-120"/>
                <a:ea typeface="Arial Unicode MS" pitchFamily="34" charset="-120"/>
                <a:cs typeface="Arial Unicode MS" pitchFamily="34" charset="-120"/>
              </a:rPr>
              <a:t>The Black Box will automatically memorize the password of previous Wi-Fi connections.</a:t>
            </a:r>
            <a:endParaRPr lang="en-US" altLang="zh-CN" sz="1400" dirty="0">
              <a:solidFill>
                <a:srgbClr val="0070C0"/>
              </a:solidFill>
              <a:latin typeface="Arial Unicode MS" pitchFamily="34" charset="-120"/>
              <a:ea typeface="Arial Unicode MS" pitchFamily="34" charset="-120"/>
              <a:cs typeface="Arial Unicode MS" pitchFamily="34" charset="-120"/>
            </a:endParaRPr>
          </a:p>
        </p:txBody>
      </p:sp>
      <p:sp>
        <p:nvSpPr>
          <p:cNvPr id="21" name="文本框 31"/>
          <p:cNvSpPr txBox="1"/>
          <p:nvPr/>
        </p:nvSpPr>
        <p:spPr>
          <a:xfrm>
            <a:off x="3280405" y="6419230"/>
            <a:ext cx="5522346" cy="646331"/>
          </a:xfrm>
          <a:prstGeom prst="rect">
            <a:avLst/>
          </a:prstGeom>
          <a:noFill/>
        </p:spPr>
        <p:txBody>
          <a:bodyPr wrap="none" rtlCol="0">
            <a:spAutoFit/>
          </a:bodyPr>
          <a:lstStyle/>
          <a:p>
            <a:r>
              <a:rPr lang="en-US" altLang="zh-CN" dirty="0" smtClean="0">
                <a:solidFill>
                  <a:srgbClr val="0070C0"/>
                </a:solidFill>
              </a:rPr>
              <a:t>Zebra’s Official Website</a:t>
            </a:r>
            <a:r>
              <a:rPr lang="zh-CN" altLang="en-US" dirty="0" smtClean="0">
                <a:solidFill>
                  <a:srgbClr val="0070C0"/>
                </a:solidFill>
              </a:rPr>
              <a:t>：</a:t>
            </a:r>
            <a:r>
              <a:rPr lang="zh-CN" altLang="en-US" dirty="0">
                <a:solidFill>
                  <a:srgbClr val="0070C0"/>
                </a:solidFill>
              </a:rPr>
              <a:t>http://www.zebravpnbox.com/</a:t>
            </a:r>
          </a:p>
          <a:p>
            <a:endParaRPr lang="zh-CN" altLang="en-US" dirty="0"/>
          </a:p>
        </p:txBody>
      </p:sp>
      <p:pic>
        <p:nvPicPr>
          <p:cNvPr id="26" name="圖片 25" descr="188234.jpg"/>
          <p:cNvPicPr>
            <a:picLocks noChangeAspect="1"/>
          </p:cNvPicPr>
          <p:nvPr/>
        </p:nvPicPr>
        <p:blipFill>
          <a:blip r:embed="rId8"/>
          <a:srcRect t="4058" b="9101"/>
          <a:stretch>
            <a:fillRect/>
          </a:stretch>
        </p:blipFill>
        <p:spPr>
          <a:xfrm>
            <a:off x="4882051" y="437321"/>
            <a:ext cx="3426333" cy="5287618"/>
          </a:xfrm>
          <a:prstGeom prst="rect">
            <a:avLst/>
          </a:prstGeom>
        </p:spPr>
      </p:pic>
      <p:pic>
        <p:nvPicPr>
          <p:cNvPr id="22" name="圖片 21" descr="wifi.jpg"/>
          <p:cNvPicPr>
            <a:picLocks noChangeAspect="1"/>
          </p:cNvPicPr>
          <p:nvPr/>
        </p:nvPicPr>
        <p:blipFill>
          <a:blip r:embed="rId9"/>
          <a:srcRect t="4135" b="8063"/>
          <a:stretch>
            <a:fillRect/>
          </a:stretch>
        </p:blipFill>
        <p:spPr>
          <a:xfrm>
            <a:off x="8723267" y="596348"/>
            <a:ext cx="3246145" cy="5064981"/>
          </a:xfrm>
          <a:prstGeom prst="rect">
            <a:avLst/>
          </a:prstGeom>
        </p:spPr>
      </p:pic>
      <p:sp>
        <p:nvSpPr>
          <p:cNvPr id="31" name="向右箭號 30"/>
          <p:cNvSpPr/>
          <p:nvPr/>
        </p:nvSpPr>
        <p:spPr>
          <a:xfrm>
            <a:off x="8354834" y="2955898"/>
            <a:ext cx="351845" cy="32799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圖片 19" descr="12.jpg"/>
          <p:cNvPicPr>
            <a:picLocks noChangeAspect="1"/>
          </p:cNvPicPr>
          <p:nvPr/>
        </p:nvPicPr>
        <p:blipFill>
          <a:blip r:embed="rId2"/>
          <a:srcRect t="4218" b="12587"/>
          <a:stretch>
            <a:fillRect/>
          </a:stretch>
        </p:blipFill>
        <p:spPr>
          <a:xfrm>
            <a:off x="6551825" y="405516"/>
            <a:ext cx="3323695" cy="4913906"/>
          </a:xfrm>
          <a:prstGeom prst="rect">
            <a:avLst/>
          </a:prstGeom>
        </p:spPr>
      </p:pic>
      <p:grpSp>
        <p:nvGrpSpPr>
          <p:cNvPr id="7" name="群組 6"/>
          <p:cNvGrpSpPr/>
          <p:nvPr/>
        </p:nvGrpSpPr>
        <p:grpSpPr>
          <a:xfrm>
            <a:off x="1706209" y="2342490"/>
            <a:ext cx="1807054" cy="923761"/>
            <a:chOff x="1196623" y="3633413"/>
            <a:chExt cx="1807054" cy="923761"/>
          </a:xfrm>
        </p:grpSpPr>
        <p:sp>
          <p:nvSpPr>
            <p:cNvPr id="8" name="AutoShape 2"/>
            <p:cNvSpPr>
              <a:spLocks noChangeArrowheads="1"/>
            </p:cNvSpPr>
            <p:nvPr/>
          </p:nvSpPr>
          <p:spPr bwMode="auto">
            <a:xfrm flipH="1">
              <a:off x="1196623" y="3633413"/>
              <a:ext cx="1807054" cy="923761"/>
            </a:xfrm>
            <a:prstGeom prst="wedgeEllipseCallout">
              <a:avLst>
                <a:gd name="adj1" fmla="val -25218"/>
                <a:gd name="adj2" fmla="val 94736"/>
              </a:avLst>
            </a:prstGeom>
            <a:solidFill>
              <a:srgbClr val="FFFFFF"/>
            </a:solidFill>
            <a:ln w="9525">
              <a:solidFill>
                <a:srgbClr val="000000"/>
              </a:solidFill>
              <a:miter lim="800000"/>
            </a:ln>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0"/>
                </a:spcBef>
                <a:spcAft>
                  <a:spcPct val="0"/>
                </a:spcAft>
                <a:buClrTx/>
                <a:buSzTx/>
                <a:buFontTx/>
                <a:buNone/>
              </a:pPr>
              <a:endParaRPr kumimoji="0" lang="zh-TW" altLang="zh-TW" sz="1800" b="0" i="0" u="none" strike="noStrike" cap="none" normalizeH="0" baseline="0" smtClean="0">
                <a:ln>
                  <a:noFill/>
                </a:ln>
                <a:solidFill>
                  <a:schemeClr val="tx1"/>
                </a:solidFill>
                <a:effectLst/>
                <a:latin typeface="Arial" panose="020B0604020202020204" pitchFamily="34" charset="0"/>
              </a:endParaRPr>
            </a:p>
          </p:txBody>
        </p:sp>
        <p:pic>
          <p:nvPicPr>
            <p:cNvPr id="9" name="图片 1"/>
            <p:cNvPicPr/>
            <p:nvPr/>
          </p:nvPicPr>
          <p:blipFill>
            <a:blip r:embed="rId3" cstate="print"/>
            <a:srcRect/>
            <a:stretch>
              <a:fillRect/>
            </a:stretch>
          </p:blipFill>
          <p:spPr bwMode="auto">
            <a:xfrm>
              <a:off x="1518890" y="3831127"/>
              <a:ext cx="1162520" cy="528332"/>
            </a:xfrm>
            <a:prstGeom prst="rect">
              <a:avLst/>
            </a:prstGeom>
            <a:noFill/>
            <a:ln w="9525">
              <a:noFill/>
              <a:miter lim="800000"/>
              <a:headEnd/>
              <a:tailEnd/>
            </a:ln>
          </p:spPr>
        </p:pic>
      </p:grpSp>
      <p:pic>
        <p:nvPicPr>
          <p:cNvPr id="10" name="圖片 9"/>
          <p:cNvPicPr>
            <a:picLocks noChangeAspect="1"/>
          </p:cNvPicPr>
          <p:nvPr/>
        </p:nvPicPr>
        <p:blipFill>
          <a:blip r:embed="rId4"/>
          <a:stretch>
            <a:fillRect/>
          </a:stretch>
        </p:blipFill>
        <p:spPr>
          <a:xfrm>
            <a:off x="3097108" y="3572189"/>
            <a:ext cx="2476190" cy="1009524"/>
          </a:xfrm>
          <a:prstGeom prst="rect">
            <a:avLst/>
          </a:prstGeom>
        </p:spPr>
      </p:pic>
      <p:sp>
        <p:nvSpPr>
          <p:cNvPr id="16" name="矩形 15"/>
          <p:cNvSpPr/>
          <p:nvPr/>
        </p:nvSpPr>
        <p:spPr>
          <a:xfrm>
            <a:off x="1596435" y="2215747"/>
            <a:ext cx="4026703" cy="3349488"/>
          </a:xfrm>
          <a:prstGeom prst="rect">
            <a:avLst/>
          </a:prstGeom>
          <a:noFill/>
          <a:ln>
            <a:solidFill>
              <a:srgbClr val="00B050"/>
            </a:solidFill>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zh-TW" altLang="en-US"/>
          </a:p>
        </p:txBody>
      </p:sp>
      <p:pic>
        <p:nvPicPr>
          <p:cNvPr id="18" name="圖片 17"/>
          <p:cNvPicPr>
            <a:picLocks noChangeAspect="1"/>
          </p:cNvPicPr>
          <p:nvPr/>
        </p:nvPicPr>
        <p:blipFill>
          <a:blip r:embed="rId5">
            <a:extLst>
              <a:ext uri="{28A0092B-C50C-407E-A947-70E740481C1C}">
                <a14:useLocalDpi xmlns="" xmlns:a14="http://schemas.microsoft.com/office/drawing/2010/main" val="0"/>
              </a:ext>
            </a:extLst>
          </a:blip>
          <a:stretch>
            <a:fillRect/>
          </a:stretch>
        </p:blipFill>
        <p:spPr>
          <a:xfrm rot="5400000">
            <a:off x="4390915" y="2342490"/>
            <a:ext cx="1232223" cy="1232223"/>
          </a:xfrm>
          <a:prstGeom prst="rect">
            <a:avLst/>
          </a:prstGeom>
        </p:spPr>
      </p:pic>
      <p:pic>
        <p:nvPicPr>
          <p:cNvPr id="19" name="圖片 18"/>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rot="21309292" flipH="1">
            <a:off x="4227980" y="2319308"/>
            <a:ext cx="513644" cy="513644"/>
          </a:xfrm>
          <a:prstGeom prst="rect">
            <a:avLst/>
          </a:prstGeom>
        </p:spPr>
      </p:pic>
      <p:pic>
        <p:nvPicPr>
          <p:cNvPr id="22" name="圖片 21"/>
          <p:cNvPicPr>
            <a:picLocks noChangeAspect="1"/>
          </p:cNvPicPr>
          <p:nvPr/>
        </p:nvPicPr>
        <p:blipFill>
          <a:blip r:embed="rId7" cstate="print">
            <a:extLst>
              <a:ext uri="{28A0092B-C50C-407E-A947-70E740481C1C}">
                <a14:useLocalDpi xmlns="" xmlns:a14="http://schemas.microsoft.com/office/drawing/2010/main" val="0"/>
              </a:ext>
            </a:extLst>
          </a:blip>
          <a:stretch>
            <a:fillRect/>
          </a:stretch>
        </p:blipFill>
        <p:spPr>
          <a:xfrm>
            <a:off x="3598932" y="4748425"/>
            <a:ext cx="966245" cy="735652"/>
          </a:xfrm>
          <a:prstGeom prst="rect">
            <a:avLst/>
          </a:prstGeom>
        </p:spPr>
      </p:pic>
      <p:pic>
        <p:nvPicPr>
          <p:cNvPr id="23" name="Picture 3"/>
          <p:cNvPicPr>
            <a:picLocks noChangeAspect="1" noChangeArrowheads="1"/>
          </p:cNvPicPr>
          <p:nvPr/>
        </p:nvPicPr>
        <p:blipFill>
          <a:blip r:embed="rId8">
            <a:extLst>
              <a:ext uri="{28A0092B-C50C-407E-A947-70E740481C1C}">
                <a14:useLocalDpi xmlns="" xmlns:a14="http://schemas.microsoft.com/office/drawing/2010/main" val="0"/>
              </a:ext>
            </a:extLst>
          </a:blip>
          <a:srcRect/>
          <a:stretch>
            <a:fillRect/>
          </a:stretch>
        </p:blipFill>
        <p:spPr bwMode="auto">
          <a:xfrm>
            <a:off x="2574424" y="4870206"/>
            <a:ext cx="270581" cy="53439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cxnSp>
        <p:nvCxnSpPr>
          <p:cNvPr id="12" name="直線接點 11"/>
          <p:cNvCxnSpPr/>
          <p:nvPr/>
        </p:nvCxnSpPr>
        <p:spPr>
          <a:xfrm>
            <a:off x="4051153" y="4574681"/>
            <a:ext cx="0" cy="237484"/>
          </a:xfrm>
          <a:prstGeom prst="line">
            <a:avLst/>
          </a:prstGeom>
        </p:spPr>
        <p:style>
          <a:lnRef idx="3">
            <a:schemeClr val="accent5"/>
          </a:lnRef>
          <a:fillRef idx="0">
            <a:schemeClr val="accent5"/>
          </a:fillRef>
          <a:effectRef idx="2">
            <a:schemeClr val="accent5"/>
          </a:effectRef>
          <a:fontRef idx="minor">
            <a:schemeClr val="tx1"/>
          </a:fontRef>
        </p:style>
      </p:cxnSp>
      <p:sp>
        <p:nvSpPr>
          <p:cNvPr id="24" name="文字方塊 23"/>
          <p:cNvSpPr txBox="1"/>
          <p:nvPr/>
        </p:nvSpPr>
        <p:spPr>
          <a:xfrm>
            <a:off x="2064862" y="1003348"/>
            <a:ext cx="3639588" cy="830997"/>
          </a:xfrm>
          <a:prstGeom prst="rect">
            <a:avLst/>
          </a:prstGeom>
          <a:noFill/>
        </p:spPr>
        <p:txBody>
          <a:bodyPr wrap="square" rtlCol="0">
            <a:spAutoFit/>
          </a:bodyPr>
          <a:lstStyle/>
          <a:p>
            <a:pPr algn="ctr"/>
            <a:r>
              <a:rPr lang="en-US" altLang="zh-TW" sz="2400" b="1" dirty="0" smtClean="0">
                <a:effectLst>
                  <a:outerShdw blurRad="38100" dist="38100" dir="2700000" algn="tl">
                    <a:srgbClr val="000000">
                      <a:alpha val="43137"/>
                    </a:srgbClr>
                  </a:outerShdw>
                </a:effectLst>
                <a:latin typeface="Arial Unicode MS" pitchFamily="34" charset="-120"/>
                <a:ea typeface="Arial Unicode MS" pitchFamily="34" charset="-120"/>
                <a:cs typeface="Arial Unicode MS" pitchFamily="34" charset="-120"/>
              </a:rPr>
              <a:t>Figure for 3G/4G Mode Connection</a:t>
            </a:r>
            <a:endParaRPr lang="zh-TW" altLang="en-US" sz="2400" b="1" dirty="0">
              <a:effectLst>
                <a:outerShdw blurRad="38100" dist="38100" dir="2700000" algn="tl">
                  <a:srgbClr val="000000">
                    <a:alpha val="43137"/>
                  </a:srgbClr>
                </a:outerShdw>
              </a:effectLst>
              <a:latin typeface="Arial Unicode MS" pitchFamily="34" charset="-120"/>
              <a:ea typeface="Arial Unicode MS" pitchFamily="34" charset="-120"/>
              <a:cs typeface="Arial Unicode MS" pitchFamily="34" charset="-120"/>
            </a:endParaRPr>
          </a:p>
        </p:txBody>
      </p:sp>
      <p:pic>
        <p:nvPicPr>
          <p:cNvPr id="25" name="圖片 24"/>
          <p:cNvPicPr>
            <a:picLocks noChangeAspect="1"/>
          </p:cNvPicPr>
          <p:nvPr/>
        </p:nvPicPr>
        <p:blipFill>
          <a:blip r:embed="rId9" cstate="print">
            <a:extLst>
              <a:ext uri="{28A0092B-C50C-407E-A947-70E740481C1C}">
                <a14:useLocalDpi xmlns="" xmlns:a14="http://schemas.microsoft.com/office/drawing/2010/main" val="0"/>
              </a:ext>
            </a:extLst>
          </a:blip>
          <a:stretch>
            <a:fillRect/>
          </a:stretch>
        </p:blipFill>
        <p:spPr>
          <a:xfrm rot="16594651" flipH="1">
            <a:off x="2787737" y="4533865"/>
            <a:ext cx="319114" cy="319114"/>
          </a:xfrm>
          <a:prstGeom prst="rect">
            <a:avLst/>
          </a:prstGeom>
        </p:spPr>
      </p:pic>
      <p:sp>
        <p:nvSpPr>
          <p:cNvPr id="27" name="文字方塊 26"/>
          <p:cNvSpPr txBox="1"/>
          <p:nvPr/>
        </p:nvSpPr>
        <p:spPr>
          <a:xfrm>
            <a:off x="6115123" y="5483244"/>
            <a:ext cx="4548188" cy="954107"/>
          </a:xfrm>
          <a:prstGeom prst="rect">
            <a:avLst/>
          </a:prstGeom>
          <a:noFill/>
        </p:spPr>
        <p:txBody>
          <a:bodyPr wrap="square" rtlCol="0">
            <a:spAutoFit/>
          </a:bodyPr>
          <a:lstStyle/>
          <a:p>
            <a:pPr algn="ctr"/>
            <a:r>
              <a:rPr lang="en-US" altLang="zh-TW" sz="1400" dirty="0" smtClean="0">
                <a:latin typeface="Arial Unicode MS" pitchFamily="34" charset="-120"/>
                <a:ea typeface="Arial Unicode MS" pitchFamily="34" charset="-120"/>
                <a:cs typeface="Arial Unicode MS" pitchFamily="34" charset="-120"/>
              </a:rPr>
              <a:t>Apply Black Box to 3G/4G network card connection.</a:t>
            </a:r>
          </a:p>
          <a:p>
            <a:pPr algn="ctr"/>
            <a:r>
              <a:rPr lang="en-US" altLang="zh-TW" sz="1400" dirty="0" smtClean="0">
                <a:latin typeface="Arial Unicode MS" pitchFamily="34" charset="-120"/>
                <a:ea typeface="Arial Unicode MS" pitchFamily="34" charset="-120"/>
                <a:cs typeface="Arial Unicode MS" pitchFamily="34" charset="-120"/>
              </a:rPr>
              <a:t>Flip the side paddle to “3G/4G”.</a:t>
            </a:r>
          </a:p>
          <a:p>
            <a:pPr algn="ctr"/>
            <a:r>
              <a:rPr lang="en-US" altLang="zh-TW" sz="1400" dirty="0" smtClean="0">
                <a:latin typeface="Arial Unicode MS" pitchFamily="34" charset="-120"/>
                <a:ea typeface="Arial Unicode MS" pitchFamily="34" charset="-120"/>
                <a:cs typeface="Arial Unicode MS" pitchFamily="34" charset="-120"/>
              </a:rPr>
              <a:t>As the “3G/4G” button turns green, insert 3G/4G network card to connect to the Internet.</a:t>
            </a:r>
            <a:endParaRPr lang="zh-TW" altLang="en-US" sz="1400" dirty="0">
              <a:latin typeface="Arial Unicode MS" pitchFamily="34" charset="-120"/>
              <a:ea typeface="Arial Unicode MS" pitchFamily="34" charset="-120"/>
              <a:cs typeface="Arial Unicode MS" pitchFamily="34" charset="-120"/>
            </a:endParaRPr>
          </a:p>
        </p:txBody>
      </p:sp>
      <p:sp>
        <p:nvSpPr>
          <p:cNvPr id="17" name="文字方塊 1"/>
          <p:cNvSpPr txBox="1"/>
          <p:nvPr/>
        </p:nvSpPr>
        <p:spPr>
          <a:xfrm>
            <a:off x="236443" y="273826"/>
            <a:ext cx="1451038" cy="461665"/>
          </a:xfrm>
          <a:prstGeom prst="rect">
            <a:avLst/>
          </a:prstGeom>
          <a:noFill/>
        </p:spPr>
        <p:txBody>
          <a:bodyPr wrap="none" rtlCol="0">
            <a:spAutoFit/>
          </a:bodyPr>
          <a:lstStyle/>
          <a:p>
            <a:pPr algn="ctr"/>
            <a:r>
              <a:rPr lang="en-US" altLang="zh-TW" sz="2400" b="1" dirty="0" smtClean="0">
                <a:solidFill>
                  <a:schemeClr val="accent1"/>
                </a:solidFill>
                <a:effectLst>
                  <a:outerShdw blurRad="38100" dist="38100" dir="2700000" algn="tl">
                    <a:srgbClr val="000000">
                      <a:alpha val="43137"/>
                    </a:srgbClr>
                  </a:outerShdw>
                </a:effectLst>
                <a:latin typeface="Arial Unicode MS" pitchFamily="34" charset="-120"/>
                <a:ea typeface="Arial Unicode MS" pitchFamily="34" charset="-120"/>
                <a:cs typeface="Arial Unicode MS" pitchFamily="34" charset="-120"/>
              </a:rPr>
              <a:t>Use VPN</a:t>
            </a:r>
            <a:endParaRPr lang="zh-TW" altLang="en-US" sz="2400" b="1" dirty="0">
              <a:solidFill>
                <a:schemeClr val="accent1"/>
              </a:solidFill>
              <a:effectLst>
                <a:outerShdw blurRad="38100" dist="38100" dir="2700000" algn="tl">
                  <a:srgbClr val="000000">
                    <a:alpha val="43137"/>
                  </a:srgbClr>
                </a:outerShdw>
              </a:effectLst>
              <a:latin typeface="Arial Unicode MS" pitchFamily="34" charset="-120"/>
              <a:ea typeface="Arial Unicode MS" pitchFamily="34" charset="-120"/>
              <a:cs typeface="Arial Unicode MS" pitchFamily="34" charset="-120"/>
            </a:endParaRPr>
          </a:p>
        </p:txBody>
      </p:sp>
      <p:sp>
        <p:nvSpPr>
          <p:cNvPr id="21" name="文本框 31"/>
          <p:cNvSpPr txBox="1"/>
          <p:nvPr/>
        </p:nvSpPr>
        <p:spPr>
          <a:xfrm>
            <a:off x="3280405" y="6419230"/>
            <a:ext cx="5522346" cy="646331"/>
          </a:xfrm>
          <a:prstGeom prst="rect">
            <a:avLst/>
          </a:prstGeom>
          <a:noFill/>
        </p:spPr>
        <p:txBody>
          <a:bodyPr wrap="none" rtlCol="0">
            <a:spAutoFit/>
          </a:bodyPr>
          <a:lstStyle/>
          <a:p>
            <a:r>
              <a:rPr lang="en-US" altLang="zh-CN" dirty="0" smtClean="0">
                <a:solidFill>
                  <a:srgbClr val="0070C0"/>
                </a:solidFill>
              </a:rPr>
              <a:t>Zebra’s Official Website</a:t>
            </a:r>
            <a:r>
              <a:rPr lang="zh-CN" altLang="en-US" dirty="0" smtClean="0">
                <a:solidFill>
                  <a:srgbClr val="0070C0"/>
                </a:solidFill>
              </a:rPr>
              <a:t>：</a:t>
            </a:r>
            <a:r>
              <a:rPr lang="zh-CN" altLang="en-US" dirty="0">
                <a:solidFill>
                  <a:srgbClr val="0070C0"/>
                </a:solidFill>
              </a:rPr>
              <a:t>http://www.zebravpnbox.com/</a:t>
            </a:r>
          </a:p>
          <a:p>
            <a:endParaRPr lang="zh-CN" altLang="en-US" dirty="0"/>
          </a:p>
        </p:txBody>
      </p:sp>
      <p:pic>
        <p:nvPicPr>
          <p:cNvPr id="26" name="Picture 2" descr="C:\Users\Kevin\AppData\Local\Microsoft\Windows\INetCache\IE\S7B4GHBB\radacina-cursor-hand[1].png"/>
          <p:cNvPicPr>
            <a:picLocks noChangeAspect="1" noChangeArrowheads="1"/>
          </p:cNvPicPr>
          <p:nvPr/>
        </p:nvPicPr>
        <p:blipFill>
          <a:blip r:embed="rId10" cstate="print">
            <a:extLst>
              <a:ext uri="{28A0092B-C50C-407E-A947-70E740481C1C}">
                <a14:useLocalDpi xmlns="" xmlns:a14="http://schemas.microsoft.com/office/drawing/2010/main" val="0"/>
              </a:ext>
            </a:extLst>
          </a:blip>
          <a:srcRect/>
          <a:stretch>
            <a:fillRect/>
          </a:stretch>
        </p:blipFill>
        <p:spPr bwMode="auto">
          <a:xfrm>
            <a:off x="9213297" y="4874150"/>
            <a:ext cx="401788" cy="519273"/>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圖片 12" descr="13.15.jpg"/>
          <p:cNvPicPr>
            <a:picLocks noChangeAspect="1"/>
          </p:cNvPicPr>
          <p:nvPr/>
        </p:nvPicPr>
        <p:blipFill>
          <a:blip r:embed="rId2"/>
          <a:srcRect t="3826" b="7942"/>
          <a:stretch>
            <a:fillRect/>
          </a:stretch>
        </p:blipFill>
        <p:spPr>
          <a:xfrm>
            <a:off x="2830616" y="358253"/>
            <a:ext cx="3093108" cy="4849852"/>
          </a:xfrm>
          <a:prstGeom prst="rect">
            <a:avLst/>
          </a:prstGeom>
        </p:spPr>
      </p:pic>
      <p:cxnSp>
        <p:nvCxnSpPr>
          <p:cNvPr id="12" name="直線接點 11"/>
          <p:cNvCxnSpPr/>
          <p:nvPr/>
        </p:nvCxnSpPr>
        <p:spPr>
          <a:xfrm>
            <a:off x="4051153" y="4574681"/>
            <a:ext cx="0" cy="237484"/>
          </a:xfrm>
          <a:prstGeom prst="line">
            <a:avLst/>
          </a:prstGeom>
        </p:spPr>
        <p:style>
          <a:lnRef idx="3">
            <a:schemeClr val="accent5"/>
          </a:lnRef>
          <a:fillRef idx="0">
            <a:schemeClr val="accent5"/>
          </a:fillRef>
          <a:effectRef idx="2">
            <a:schemeClr val="accent5"/>
          </a:effectRef>
          <a:fontRef idx="minor">
            <a:schemeClr val="tx1"/>
          </a:fontRef>
        </p:style>
      </p:cxnSp>
      <p:sp>
        <p:nvSpPr>
          <p:cNvPr id="27" name="文字方塊 26"/>
          <p:cNvSpPr txBox="1"/>
          <p:nvPr/>
        </p:nvSpPr>
        <p:spPr>
          <a:xfrm>
            <a:off x="3045974" y="5237061"/>
            <a:ext cx="6717004" cy="1169551"/>
          </a:xfrm>
          <a:prstGeom prst="rect">
            <a:avLst/>
          </a:prstGeom>
          <a:noFill/>
        </p:spPr>
        <p:txBody>
          <a:bodyPr wrap="square" rtlCol="0">
            <a:spAutoFit/>
          </a:bodyPr>
          <a:lstStyle/>
          <a:p>
            <a:pPr algn="ctr"/>
            <a:r>
              <a:rPr lang="en-US" altLang="zh-CN" sz="1400" dirty="0" smtClean="0">
                <a:latin typeface="Arial Unicode MS" pitchFamily="34" charset="-120"/>
                <a:ea typeface="Arial Unicode MS" pitchFamily="34" charset="-120"/>
                <a:cs typeface="Arial Unicode MS" pitchFamily="34" charset="-120"/>
              </a:rPr>
              <a:t>The router provides an PPTP account and password for users to connect their portable device with White Box. Get the account by clicking on the “Get Account” button. An account and password is also provided for users to connect their mobile phone’s APP with White Box. For more details, please visit our website.</a:t>
            </a:r>
            <a:endParaRPr lang="zh-CN" altLang="en-US" sz="1400" dirty="0">
              <a:latin typeface="Arial Unicode MS" pitchFamily="34" charset="-120"/>
              <a:ea typeface="Arial Unicode MS" pitchFamily="34" charset="-120"/>
              <a:cs typeface="Arial Unicode MS" pitchFamily="34" charset="-120"/>
            </a:endParaRPr>
          </a:p>
          <a:p>
            <a:pPr algn="ctr"/>
            <a:r>
              <a:rPr lang="en-US" altLang="zh-CN" sz="1400" dirty="0">
                <a:latin typeface="Arial Unicode MS" pitchFamily="34" charset="-120"/>
                <a:ea typeface="Arial Unicode MS" pitchFamily="34" charset="-120"/>
                <a:cs typeface="Arial Unicode MS" pitchFamily="34" charset="-120"/>
              </a:rPr>
              <a:t>www.zebravpnbox.com/Shadowsocks.html</a:t>
            </a:r>
          </a:p>
        </p:txBody>
      </p:sp>
      <p:sp>
        <p:nvSpPr>
          <p:cNvPr id="17" name="文字方塊 1"/>
          <p:cNvSpPr txBox="1"/>
          <p:nvPr/>
        </p:nvSpPr>
        <p:spPr>
          <a:xfrm>
            <a:off x="236443" y="273826"/>
            <a:ext cx="1451038" cy="461665"/>
          </a:xfrm>
          <a:prstGeom prst="rect">
            <a:avLst/>
          </a:prstGeom>
          <a:noFill/>
        </p:spPr>
        <p:txBody>
          <a:bodyPr wrap="none" rtlCol="0">
            <a:spAutoFit/>
          </a:bodyPr>
          <a:lstStyle/>
          <a:p>
            <a:pPr algn="ctr"/>
            <a:r>
              <a:rPr lang="en-US" altLang="zh-TW" sz="2400" b="1" dirty="0" smtClean="0">
                <a:solidFill>
                  <a:schemeClr val="accent1"/>
                </a:solidFill>
                <a:effectLst>
                  <a:outerShdw blurRad="38100" dist="38100" dir="2700000" algn="tl">
                    <a:srgbClr val="000000">
                      <a:alpha val="43137"/>
                    </a:srgbClr>
                  </a:outerShdw>
                </a:effectLst>
                <a:latin typeface="Arial Unicode MS" pitchFamily="34" charset="-120"/>
                <a:ea typeface="Arial Unicode MS" pitchFamily="34" charset="-120"/>
                <a:cs typeface="Arial Unicode MS" pitchFamily="34" charset="-120"/>
              </a:rPr>
              <a:t>Use VPN</a:t>
            </a:r>
            <a:endParaRPr lang="zh-TW" altLang="en-US" sz="2400" b="1" dirty="0">
              <a:solidFill>
                <a:schemeClr val="accent1"/>
              </a:solidFill>
              <a:effectLst>
                <a:outerShdw blurRad="38100" dist="38100" dir="2700000" algn="tl">
                  <a:srgbClr val="000000">
                    <a:alpha val="43137"/>
                  </a:srgbClr>
                </a:outerShdw>
              </a:effectLst>
              <a:latin typeface="Arial Unicode MS" pitchFamily="34" charset="-120"/>
              <a:ea typeface="Arial Unicode MS" pitchFamily="34" charset="-120"/>
              <a:cs typeface="Arial Unicode MS" pitchFamily="34" charset="-120"/>
            </a:endParaRPr>
          </a:p>
        </p:txBody>
      </p:sp>
      <p:sp>
        <p:nvSpPr>
          <p:cNvPr id="5" name="文本框 4"/>
          <p:cNvSpPr txBox="1"/>
          <p:nvPr/>
        </p:nvSpPr>
        <p:spPr>
          <a:xfrm>
            <a:off x="795655" y="937260"/>
            <a:ext cx="2082800" cy="1200329"/>
          </a:xfrm>
          <a:prstGeom prst="rect">
            <a:avLst/>
          </a:prstGeom>
          <a:noFill/>
        </p:spPr>
        <p:txBody>
          <a:bodyPr wrap="square" rtlCol="0">
            <a:spAutoFit/>
          </a:bodyPr>
          <a:lstStyle/>
          <a:p>
            <a:r>
              <a:rPr lang="en-US" altLang="zh-CN" sz="2400" b="1" dirty="0" smtClean="0">
                <a:latin typeface="Arial Unicode MS" pitchFamily="34" charset="-120"/>
                <a:ea typeface="Arial Unicode MS" pitchFamily="34" charset="-120"/>
                <a:cs typeface="Arial Unicode MS" pitchFamily="34" charset="-120"/>
              </a:rPr>
              <a:t>Direct access from PPTP to APP VPN</a:t>
            </a:r>
            <a:endParaRPr lang="en-US" altLang="zh-CN" sz="2400" b="1" dirty="0">
              <a:latin typeface="Arial Unicode MS" pitchFamily="34" charset="-120"/>
              <a:ea typeface="Arial Unicode MS" pitchFamily="34" charset="-120"/>
              <a:cs typeface="Arial Unicode MS" pitchFamily="34" charset="-120"/>
            </a:endParaRPr>
          </a:p>
        </p:txBody>
      </p:sp>
      <p:sp>
        <p:nvSpPr>
          <p:cNvPr id="7" name="圆角矩形 6"/>
          <p:cNvSpPr/>
          <p:nvPr/>
        </p:nvSpPr>
        <p:spPr>
          <a:xfrm>
            <a:off x="3479772" y="1830457"/>
            <a:ext cx="1720215" cy="354965"/>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pic>
        <p:nvPicPr>
          <p:cNvPr id="36" name="Picture 2" descr="C:\Users\Kevin\AppData\Local\Microsoft\Windows\INetCache\IE\S7B4GHBB\radacina-cursor-hand[1].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rot="5400000">
            <a:off x="2803255" y="1746222"/>
            <a:ext cx="401320" cy="519430"/>
          </a:xfrm>
          <a:prstGeom prst="rect">
            <a:avLst/>
          </a:prstGeom>
          <a:noFill/>
          <a:extLst>
            <a:ext uri="{909E8E84-426E-40DD-AFC4-6F175D3DCCD1}">
              <a14:hiddenFill xmlns="" xmlns:a14="http://schemas.microsoft.com/office/drawing/2010/main">
                <a:solidFill>
                  <a:srgbClr val="FFFFFF"/>
                </a:solidFill>
              </a14:hiddenFill>
            </a:ext>
          </a:extLst>
        </p:spPr>
      </p:pic>
      <p:sp>
        <p:nvSpPr>
          <p:cNvPr id="11" name="文本框 31"/>
          <p:cNvSpPr txBox="1"/>
          <p:nvPr/>
        </p:nvSpPr>
        <p:spPr>
          <a:xfrm>
            <a:off x="3280405" y="6419230"/>
            <a:ext cx="5522346" cy="646331"/>
          </a:xfrm>
          <a:prstGeom prst="rect">
            <a:avLst/>
          </a:prstGeom>
          <a:noFill/>
        </p:spPr>
        <p:txBody>
          <a:bodyPr wrap="none" rtlCol="0">
            <a:spAutoFit/>
          </a:bodyPr>
          <a:lstStyle/>
          <a:p>
            <a:r>
              <a:rPr lang="en-US" altLang="zh-CN" dirty="0" smtClean="0">
                <a:solidFill>
                  <a:srgbClr val="0070C0"/>
                </a:solidFill>
              </a:rPr>
              <a:t>Zebra’s Official Website</a:t>
            </a:r>
            <a:r>
              <a:rPr lang="zh-CN" altLang="en-US" dirty="0" smtClean="0">
                <a:solidFill>
                  <a:srgbClr val="0070C0"/>
                </a:solidFill>
              </a:rPr>
              <a:t>：</a:t>
            </a:r>
            <a:r>
              <a:rPr lang="zh-CN" altLang="en-US" dirty="0">
                <a:solidFill>
                  <a:srgbClr val="0070C0"/>
                </a:solidFill>
              </a:rPr>
              <a:t>http://www.zebravpnbox.com/</a:t>
            </a:r>
          </a:p>
          <a:p>
            <a:endParaRPr lang="zh-CN" altLang="en-US" dirty="0"/>
          </a:p>
        </p:txBody>
      </p:sp>
      <p:pic>
        <p:nvPicPr>
          <p:cNvPr id="14" name="圖片 13" descr="14.jpg"/>
          <p:cNvPicPr>
            <a:picLocks noChangeAspect="1"/>
          </p:cNvPicPr>
          <p:nvPr/>
        </p:nvPicPr>
        <p:blipFill>
          <a:blip r:embed="rId4"/>
          <a:srcRect t="4290" b="30783"/>
          <a:stretch>
            <a:fillRect/>
          </a:stretch>
        </p:blipFill>
        <p:spPr>
          <a:xfrm>
            <a:off x="6761221" y="1009815"/>
            <a:ext cx="3411198" cy="3935896"/>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圖片 13" descr="17.jpg"/>
          <p:cNvPicPr>
            <a:picLocks noChangeAspect="1"/>
          </p:cNvPicPr>
          <p:nvPr/>
        </p:nvPicPr>
        <p:blipFill>
          <a:blip r:embed="rId2"/>
          <a:srcRect t="13117" b="8042"/>
          <a:stretch>
            <a:fillRect/>
          </a:stretch>
        </p:blipFill>
        <p:spPr>
          <a:xfrm>
            <a:off x="2877247" y="678560"/>
            <a:ext cx="3459942" cy="4847597"/>
          </a:xfrm>
          <a:prstGeom prst="rect">
            <a:avLst/>
          </a:prstGeom>
        </p:spPr>
      </p:pic>
      <p:cxnSp>
        <p:nvCxnSpPr>
          <p:cNvPr id="12" name="直線接點 11"/>
          <p:cNvCxnSpPr/>
          <p:nvPr/>
        </p:nvCxnSpPr>
        <p:spPr>
          <a:xfrm>
            <a:off x="4051153" y="4574681"/>
            <a:ext cx="0" cy="237484"/>
          </a:xfrm>
          <a:prstGeom prst="line">
            <a:avLst/>
          </a:prstGeom>
        </p:spPr>
        <p:style>
          <a:lnRef idx="3">
            <a:schemeClr val="accent5"/>
          </a:lnRef>
          <a:fillRef idx="0">
            <a:schemeClr val="accent5"/>
          </a:fillRef>
          <a:effectRef idx="2">
            <a:schemeClr val="accent5"/>
          </a:effectRef>
          <a:fontRef idx="minor">
            <a:schemeClr val="tx1"/>
          </a:fontRef>
        </p:style>
      </p:cxnSp>
      <p:sp>
        <p:nvSpPr>
          <p:cNvPr id="27" name="文字方塊 26"/>
          <p:cNvSpPr txBox="1"/>
          <p:nvPr/>
        </p:nvSpPr>
        <p:spPr>
          <a:xfrm>
            <a:off x="2765207" y="5560617"/>
            <a:ext cx="7456155" cy="523220"/>
          </a:xfrm>
          <a:prstGeom prst="rect">
            <a:avLst/>
          </a:prstGeom>
          <a:noFill/>
        </p:spPr>
        <p:txBody>
          <a:bodyPr wrap="square" rtlCol="0">
            <a:spAutoFit/>
          </a:bodyPr>
          <a:lstStyle/>
          <a:p>
            <a:pPr algn="ctr"/>
            <a:r>
              <a:rPr lang="en-US" altLang="zh-CN" sz="1400" dirty="0" smtClean="0">
                <a:latin typeface="Arial Unicode MS" pitchFamily="34" charset="-120"/>
                <a:ea typeface="Arial Unicode MS" pitchFamily="34" charset="-120"/>
                <a:cs typeface="Arial Unicode MS" pitchFamily="34" charset="-120"/>
              </a:rPr>
              <a:t>If you are not able to access some of the websites due to DNS Hijacking, click ”DNS pollution remediation steps”, and it will show you how to clear DNS cache.</a:t>
            </a:r>
            <a:endParaRPr lang="zh-CN" altLang="en-US" sz="1400" dirty="0">
              <a:latin typeface="Arial Unicode MS" pitchFamily="34" charset="-120"/>
              <a:ea typeface="Arial Unicode MS" pitchFamily="34" charset="-120"/>
              <a:cs typeface="Arial Unicode MS" pitchFamily="34" charset="-120"/>
            </a:endParaRPr>
          </a:p>
        </p:txBody>
      </p:sp>
      <p:sp>
        <p:nvSpPr>
          <p:cNvPr id="17" name="文字方塊 1"/>
          <p:cNvSpPr txBox="1"/>
          <p:nvPr/>
        </p:nvSpPr>
        <p:spPr>
          <a:xfrm>
            <a:off x="236443" y="273826"/>
            <a:ext cx="1451038" cy="461665"/>
          </a:xfrm>
          <a:prstGeom prst="rect">
            <a:avLst/>
          </a:prstGeom>
          <a:noFill/>
        </p:spPr>
        <p:txBody>
          <a:bodyPr wrap="none" rtlCol="0">
            <a:spAutoFit/>
          </a:bodyPr>
          <a:lstStyle/>
          <a:p>
            <a:pPr algn="ctr"/>
            <a:r>
              <a:rPr lang="en-US" altLang="zh-TW" sz="2400" b="1" dirty="0" smtClean="0">
                <a:solidFill>
                  <a:schemeClr val="accent1"/>
                </a:solidFill>
                <a:effectLst>
                  <a:outerShdw blurRad="38100" dist="38100" dir="2700000" algn="tl">
                    <a:srgbClr val="000000">
                      <a:alpha val="43137"/>
                    </a:srgbClr>
                  </a:outerShdw>
                </a:effectLst>
                <a:latin typeface="Arial Unicode MS" pitchFamily="34" charset="-120"/>
                <a:ea typeface="Arial Unicode MS" pitchFamily="34" charset="-120"/>
                <a:cs typeface="Arial Unicode MS" pitchFamily="34" charset="-120"/>
              </a:rPr>
              <a:t>Use VPN</a:t>
            </a:r>
            <a:endParaRPr lang="zh-TW" altLang="en-US" sz="2400" b="1" dirty="0">
              <a:solidFill>
                <a:schemeClr val="accent1"/>
              </a:solidFill>
              <a:effectLst>
                <a:outerShdw blurRad="38100" dist="38100" dir="2700000" algn="tl">
                  <a:srgbClr val="000000">
                    <a:alpha val="43137"/>
                  </a:srgbClr>
                </a:outerShdw>
              </a:effectLst>
              <a:latin typeface="Arial Unicode MS" pitchFamily="34" charset="-120"/>
              <a:ea typeface="Arial Unicode MS" pitchFamily="34" charset="-120"/>
              <a:cs typeface="Arial Unicode MS" pitchFamily="34" charset="-120"/>
            </a:endParaRPr>
          </a:p>
        </p:txBody>
      </p:sp>
      <p:sp>
        <p:nvSpPr>
          <p:cNvPr id="5" name="文本框 4"/>
          <p:cNvSpPr txBox="1"/>
          <p:nvPr/>
        </p:nvSpPr>
        <p:spPr>
          <a:xfrm>
            <a:off x="586007" y="951328"/>
            <a:ext cx="2347107" cy="1200329"/>
          </a:xfrm>
          <a:prstGeom prst="rect">
            <a:avLst/>
          </a:prstGeom>
          <a:noFill/>
        </p:spPr>
        <p:txBody>
          <a:bodyPr wrap="square" rtlCol="0">
            <a:spAutoFit/>
          </a:bodyPr>
          <a:lstStyle/>
          <a:p>
            <a:r>
              <a:rPr lang="en-US" sz="2400" b="1" dirty="0" smtClean="0">
                <a:latin typeface="Arial Unicode MS" pitchFamily="34" charset="-120"/>
                <a:ea typeface="Arial Unicode MS" pitchFamily="34" charset="-120"/>
                <a:cs typeface="Arial Unicode MS" pitchFamily="34" charset="-120"/>
              </a:rPr>
              <a:t>DNS Pollution</a:t>
            </a:r>
          </a:p>
          <a:p>
            <a:r>
              <a:rPr lang="en-US" altLang="zh-CN" sz="2400" b="1" dirty="0" smtClean="0">
                <a:latin typeface="Arial Unicode MS" pitchFamily="34" charset="-120"/>
                <a:ea typeface="Arial Unicode MS" pitchFamily="34" charset="-120"/>
                <a:cs typeface="Arial Unicode MS" pitchFamily="34" charset="-120"/>
              </a:rPr>
              <a:t>Remediation Steps</a:t>
            </a:r>
            <a:endParaRPr lang="zh-CN" altLang="en-US" sz="2400" b="1" dirty="0">
              <a:latin typeface="Arial Unicode MS" pitchFamily="34" charset="-120"/>
              <a:ea typeface="Arial Unicode MS" pitchFamily="34" charset="-120"/>
              <a:cs typeface="Arial Unicode MS" pitchFamily="34" charset="-120"/>
            </a:endParaRPr>
          </a:p>
        </p:txBody>
      </p:sp>
      <p:sp>
        <p:nvSpPr>
          <p:cNvPr id="7" name="圆角矩形 6"/>
          <p:cNvSpPr/>
          <p:nvPr/>
        </p:nvSpPr>
        <p:spPr>
          <a:xfrm>
            <a:off x="3323645" y="2924175"/>
            <a:ext cx="2623931" cy="391519"/>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pic>
        <p:nvPicPr>
          <p:cNvPr id="36" name="Picture 2" descr="C:\Users\Kevin\AppData\Local\Microsoft\Windows\INetCache\IE\S7B4GHBB\radacina-cursor-hand[1].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rot="5400000">
            <a:off x="2786822" y="2864126"/>
            <a:ext cx="401320" cy="519430"/>
          </a:xfrm>
          <a:prstGeom prst="rect">
            <a:avLst/>
          </a:prstGeom>
          <a:noFill/>
          <a:extLst>
            <a:ext uri="{909E8E84-426E-40DD-AFC4-6F175D3DCCD1}">
              <a14:hiddenFill xmlns="" xmlns:a14="http://schemas.microsoft.com/office/drawing/2010/main">
                <a:solidFill>
                  <a:srgbClr val="FFFFFF"/>
                </a:solidFill>
              </a14:hiddenFill>
            </a:ext>
          </a:extLst>
        </p:spPr>
      </p:pic>
      <p:sp>
        <p:nvSpPr>
          <p:cNvPr id="11" name="文本框 31"/>
          <p:cNvSpPr txBox="1"/>
          <p:nvPr/>
        </p:nvSpPr>
        <p:spPr>
          <a:xfrm>
            <a:off x="3280405" y="6419230"/>
            <a:ext cx="5522346" cy="646331"/>
          </a:xfrm>
          <a:prstGeom prst="rect">
            <a:avLst/>
          </a:prstGeom>
          <a:noFill/>
        </p:spPr>
        <p:txBody>
          <a:bodyPr wrap="none" rtlCol="0">
            <a:spAutoFit/>
          </a:bodyPr>
          <a:lstStyle/>
          <a:p>
            <a:r>
              <a:rPr lang="en-US" altLang="zh-CN" dirty="0" smtClean="0">
                <a:solidFill>
                  <a:srgbClr val="0070C0"/>
                </a:solidFill>
              </a:rPr>
              <a:t>Zebra’s Official Website</a:t>
            </a:r>
            <a:r>
              <a:rPr lang="zh-CN" altLang="en-US" dirty="0" smtClean="0">
                <a:solidFill>
                  <a:srgbClr val="0070C0"/>
                </a:solidFill>
              </a:rPr>
              <a:t>：</a:t>
            </a:r>
            <a:r>
              <a:rPr lang="zh-CN" altLang="en-US" dirty="0">
                <a:solidFill>
                  <a:srgbClr val="0070C0"/>
                </a:solidFill>
              </a:rPr>
              <a:t>http://www.zebravpnbox.com/</a:t>
            </a:r>
          </a:p>
          <a:p>
            <a:endParaRPr lang="zh-CN" altLang="en-US" dirty="0"/>
          </a:p>
        </p:txBody>
      </p:sp>
      <p:pic>
        <p:nvPicPr>
          <p:cNvPr id="13" name="圖片 12" descr="16.jpg"/>
          <p:cNvPicPr>
            <a:picLocks noChangeAspect="1"/>
          </p:cNvPicPr>
          <p:nvPr/>
        </p:nvPicPr>
        <p:blipFill>
          <a:blip r:embed="rId4"/>
          <a:srcRect t="4174" b="26377"/>
          <a:stretch>
            <a:fillRect/>
          </a:stretch>
        </p:blipFill>
        <p:spPr>
          <a:xfrm>
            <a:off x="6782414" y="921152"/>
            <a:ext cx="3570185" cy="4406222"/>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圖片 12" descr="17.jpg"/>
          <p:cNvPicPr>
            <a:picLocks noChangeAspect="1"/>
          </p:cNvPicPr>
          <p:nvPr/>
        </p:nvPicPr>
        <p:blipFill>
          <a:blip r:embed="rId2"/>
          <a:srcRect t="3919" b="7936"/>
          <a:stretch>
            <a:fillRect/>
          </a:stretch>
        </p:blipFill>
        <p:spPr>
          <a:xfrm>
            <a:off x="2933525" y="540191"/>
            <a:ext cx="3228736" cy="5057527"/>
          </a:xfrm>
          <a:prstGeom prst="rect">
            <a:avLst/>
          </a:prstGeom>
        </p:spPr>
      </p:pic>
      <p:sp>
        <p:nvSpPr>
          <p:cNvPr id="27" name="文字方塊 26"/>
          <p:cNvSpPr txBox="1"/>
          <p:nvPr/>
        </p:nvSpPr>
        <p:spPr>
          <a:xfrm>
            <a:off x="2171455" y="5719643"/>
            <a:ext cx="8364024" cy="523220"/>
          </a:xfrm>
          <a:prstGeom prst="rect">
            <a:avLst/>
          </a:prstGeom>
          <a:noFill/>
        </p:spPr>
        <p:txBody>
          <a:bodyPr wrap="square" rtlCol="0">
            <a:spAutoFit/>
          </a:bodyPr>
          <a:lstStyle/>
          <a:p>
            <a:pPr algn="ctr"/>
            <a:r>
              <a:rPr lang="en-US" altLang="zh-CN" sz="1400" dirty="0" smtClean="0">
                <a:latin typeface="Arial Unicode MS" pitchFamily="34" charset="-120"/>
                <a:ea typeface="Arial Unicode MS" pitchFamily="34" charset="-120"/>
                <a:cs typeface="Arial Unicode MS" pitchFamily="34" charset="-120"/>
              </a:rPr>
              <a:t>Intelligent routing uses Virtual Address Separation, the default setting includes majority China websites. You could also add in your favorite websites.</a:t>
            </a:r>
          </a:p>
        </p:txBody>
      </p:sp>
      <p:sp>
        <p:nvSpPr>
          <p:cNvPr id="17" name="文字方塊 1"/>
          <p:cNvSpPr txBox="1"/>
          <p:nvPr/>
        </p:nvSpPr>
        <p:spPr>
          <a:xfrm>
            <a:off x="236443" y="273826"/>
            <a:ext cx="1451038" cy="461665"/>
          </a:xfrm>
          <a:prstGeom prst="rect">
            <a:avLst/>
          </a:prstGeom>
          <a:noFill/>
        </p:spPr>
        <p:txBody>
          <a:bodyPr wrap="none" rtlCol="0">
            <a:spAutoFit/>
          </a:bodyPr>
          <a:lstStyle/>
          <a:p>
            <a:pPr algn="ctr"/>
            <a:r>
              <a:rPr lang="en-US" altLang="zh-TW" sz="2400" b="1" dirty="0" smtClean="0">
                <a:solidFill>
                  <a:schemeClr val="accent1"/>
                </a:solidFill>
                <a:effectLst>
                  <a:outerShdw blurRad="38100" dist="38100" dir="2700000" algn="tl">
                    <a:srgbClr val="000000">
                      <a:alpha val="43137"/>
                    </a:srgbClr>
                  </a:outerShdw>
                </a:effectLst>
                <a:latin typeface="Arial Unicode MS" pitchFamily="34" charset="-120"/>
                <a:ea typeface="Arial Unicode MS" pitchFamily="34" charset="-120"/>
                <a:cs typeface="Arial Unicode MS" pitchFamily="34" charset="-120"/>
              </a:rPr>
              <a:t>Use VPN</a:t>
            </a:r>
            <a:endParaRPr lang="zh-TW" altLang="en-US" sz="2400" b="1" dirty="0">
              <a:solidFill>
                <a:schemeClr val="accent1"/>
              </a:solidFill>
              <a:effectLst>
                <a:outerShdw blurRad="38100" dist="38100" dir="2700000" algn="tl">
                  <a:srgbClr val="000000">
                    <a:alpha val="43137"/>
                  </a:srgbClr>
                </a:outerShdw>
              </a:effectLst>
              <a:latin typeface="Arial Unicode MS" pitchFamily="34" charset="-120"/>
              <a:ea typeface="Arial Unicode MS" pitchFamily="34" charset="-120"/>
              <a:cs typeface="Arial Unicode MS" pitchFamily="34" charset="-120"/>
            </a:endParaRPr>
          </a:p>
        </p:txBody>
      </p:sp>
      <p:sp>
        <p:nvSpPr>
          <p:cNvPr id="5" name="文本框 4"/>
          <p:cNvSpPr txBox="1"/>
          <p:nvPr/>
        </p:nvSpPr>
        <p:spPr>
          <a:xfrm>
            <a:off x="249384" y="902149"/>
            <a:ext cx="2651688" cy="461665"/>
          </a:xfrm>
          <a:prstGeom prst="rect">
            <a:avLst/>
          </a:prstGeom>
          <a:noFill/>
        </p:spPr>
        <p:txBody>
          <a:bodyPr wrap="none" rtlCol="0">
            <a:spAutoFit/>
          </a:bodyPr>
          <a:lstStyle/>
          <a:p>
            <a:r>
              <a:rPr lang="en-US" altLang="zh-CN" sz="2400" b="1" dirty="0" smtClean="0">
                <a:latin typeface="Arial Unicode MS" pitchFamily="34" charset="-120"/>
                <a:ea typeface="Arial Unicode MS" pitchFamily="34" charset="-120"/>
                <a:cs typeface="Arial Unicode MS" pitchFamily="34" charset="-120"/>
              </a:rPr>
              <a:t>Intelligent Routing</a:t>
            </a:r>
            <a:endParaRPr lang="zh-CN" sz="2400" b="1" dirty="0">
              <a:latin typeface="Arial Unicode MS" pitchFamily="34" charset="-120"/>
              <a:ea typeface="Arial Unicode MS" pitchFamily="34" charset="-120"/>
              <a:cs typeface="Arial Unicode MS" pitchFamily="34" charset="-120"/>
            </a:endParaRPr>
          </a:p>
        </p:txBody>
      </p:sp>
      <p:sp>
        <p:nvSpPr>
          <p:cNvPr id="7" name="圆角矩形 6"/>
          <p:cNvSpPr/>
          <p:nvPr/>
        </p:nvSpPr>
        <p:spPr>
          <a:xfrm>
            <a:off x="3703044" y="4050914"/>
            <a:ext cx="1720215" cy="354965"/>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pic>
        <p:nvPicPr>
          <p:cNvPr id="36" name="Picture 2" descr="C:\Users\Kevin\AppData\Local\Microsoft\Windows\INetCache\IE\S7B4GHBB\radacina-cursor-hand[1].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rot="5400000">
            <a:off x="3129391" y="3968668"/>
            <a:ext cx="401320" cy="519430"/>
          </a:xfrm>
          <a:prstGeom prst="rect">
            <a:avLst/>
          </a:prstGeom>
          <a:noFill/>
          <a:extLst>
            <a:ext uri="{909E8E84-426E-40DD-AFC4-6F175D3DCCD1}">
              <a14:hiddenFill xmlns="" xmlns:a14="http://schemas.microsoft.com/office/drawing/2010/main">
                <a:solidFill>
                  <a:srgbClr val="FFFFFF"/>
                </a:solidFill>
              </a14:hiddenFill>
            </a:ext>
          </a:extLst>
        </p:spPr>
      </p:pic>
      <p:sp>
        <p:nvSpPr>
          <p:cNvPr id="11" name="文本框 31"/>
          <p:cNvSpPr txBox="1"/>
          <p:nvPr/>
        </p:nvSpPr>
        <p:spPr>
          <a:xfrm>
            <a:off x="3280405" y="6419230"/>
            <a:ext cx="5522346" cy="646331"/>
          </a:xfrm>
          <a:prstGeom prst="rect">
            <a:avLst/>
          </a:prstGeom>
          <a:noFill/>
        </p:spPr>
        <p:txBody>
          <a:bodyPr wrap="none" rtlCol="0">
            <a:spAutoFit/>
          </a:bodyPr>
          <a:lstStyle/>
          <a:p>
            <a:r>
              <a:rPr lang="en-US" altLang="zh-CN" dirty="0" smtClean="0">
                <a:solidFill>
                  <a:srgbClr val="0070C0"/>
                </a:solidFill>
              </a:rPr>
              <a:t>Zebra’s Official Website</a:t>
            </a:r>
            <a:r>
              <a:rPr lang="zh-CN" altLang="en-US" dirty="0" smtClean="0">
                <a:solidFill>
                  <a:srgbClr val="0070C0"/>
                </a:solidFill>
              </a:rPr>
              <a:t>：</a:t>
            </a:r>
            <a:r>
              <a:rPr lang="zh-CN" altLang="en-US" dirty="0">
                <a:solidFill>
                  <a:srgbClr val="0070C0"/>
                </a:solidFill>
              </a:rPr>
              <a:t>http://www.zebravpnbox.com/</a:t>
            </a:r>
          </a:p>
          <a:p>
            <a:endParaRPr lang="zh-CN" altLang="en-US" dirty="0"/>
          </a:p>
        </p:txBody>
      </p:sp>
      <p:pic>
        <p:nvPicPr>
          <p:cNvPr id="14" name="圖片 13" descr="18.jpg"/>
          <p:cNvPicPr>
            <a:picLocks noChangeAspect="1"/>
          </p:cNvPicPr>
          <p:nvPr/>
        </p:nvPicPr>
        <p:blipFill>
          <a:blip r:embed="rId4"/>
          <a:srcRect t="4638" b="7826"/>
          <a:stretch>
            <a:fillRect/>
          </a:stretch>
        </p:blipFill>
        <p:spPr>
          <a:xfrm>
            <a:off x="6607485" y="593506"/>
            <a:ext cx="3220327" cy="5009515"/>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圖片 16" descr="圖片 7.jpg"/>
          <p:cNvPicPr>
            <a:picLocks noChangeAspect="1"/>
          </p:cNvPicPr>
          <p:nvPr/>
        </p:nvPicPr>
        <p:blipFill>
          <a:blip r:embed="rId2"/>
          <a:srcRect t="22643"/>
          <a:stretch>
            <a:fillRect/>
          </a:stretch>
        </p:blipFill>
        <p:spPr>
          <a:xfrm>
            <a:off x="8436735" y="1129085"/>
            <a:ext cx="3568366" cy="4023360"/>
          </a:xfrm>
          <a:prstGeom prst="rect">
            <a:avLst/>
          </a:prstGeom>
        </p:spPr>
      </p:pic>
      <p:pic>
        <p:nvPicPr>
          <p:cNvPr id="11" name="圖片 10" descr="19.jpg"/>
          <p:cNvPicPr>
            <a:picLocks noChangeAspect="1"/>
          </p:cNvPicPr>
          <p:nvPr/>
        </p:nvPicPr>
        <p:blipFill>
          <a:blip r:embed="rId3"/>
          <a:srcRect t="18954" b="7826"/>
          <a:stretch>
            <a:fillRect/>
          </a:stretch>
        </p:blipFill>
        <p:spPr>
          <a:xfrm>
            <a:off x="4457803" y="1065476"/>
            <a:ext cx="3385417" cy="4405024"/>
          </a:xfrm>
          <a:prstGeom prst="rect">
            <a:avLst/>
          </a:prstGeom>
        </p:spPr>
      </p:pic>
      <p:sp>
        <p:nvSpPr>
          <p:cNvPr id="2" name="文字方塊 1"/>
          <p:cNvSpPr txBox="1"/>
          <p:nvPr/>
        </p:nvSpPr>
        <p:spPr>
          <a:xfrm>
            <a:off x="678172" y="1978012"/>
            <a:ext cx="2392001" cy="461665"/>
          </a:xfrm>
          <a:prstGeom prst="rect">
            <a:avLst/>
          </a:prstGeom>
          <a:noFill/>
        </p:spPr>
        <p:txBody>
          <a:bodyPr wrap="none" rtlCol="0">
            <a:spAutoFit/>
          </a:bodyPr>
          <a:lstStyle/>
          <a:p>
            <a:pPr algn="ctr"/>
            <a:r>
              <a:rPr lang="en-US" altLang="zh-TW" sz="2400" b="1" dirty="0" smtClean="0">
                <a:effectLst>
                  <a:outerShdw blurRad="38100" dist="38100" dir="2700000" algn="tl">
                    <a:srgbClr val="000000">
                      <a:alpha val="43137"/>
                    </a:srgbClr>
                  </a:outerShdw>
                </a:effectLst>
                <a:latin typeface="Arial Unicode MS" pitchFamily="34" charset="-120"/>
                <a:ea typeface="Arial Unicode MS" pitchFamily="34" charset="-120"/>
                <a:cs typeface="Arial Unicode MS" pitchFamily="34" charset="-120"/>
              </a:rPr>
              <a:t>Connect to VPN</a:t>
            </a:r>
          </a:p>
        </p:txBody>
      </p:sp>
      <p:sp>
        <p:nvSpPr>
          <p:cNvPr id="4" name="文字方塊 3"/>
          <p:cNvSpPr txBox="1"/>
          <p:nvPr/>
        </p:nvSpPr>
        <p:spPr>
          <a:xfrm>
            <a:off x="135970" y="2998761"/>
            <a:ext cx="4056201" cy="1708160"/>
          </a:xfrm>
          <a:prstGeom prst="rect">
            <a:avLst/>
          </a:prstGeom>
          <a:noFill/>
        </p:spPr>
        <p:txBody>
          <a:bodyPr wrap="square" rtlCol="0">
            <a:spAutoFit/>
          </a:bodyPr>
          <a:lstStyle/>
          <a:p>
            <a:pPr algn="ctr"/>
            <a:r>
              <a:rPr lang="en-US" altLang="zh-TW" sz="1500" dirty="0" smtClean="0">
                <a:latin typeface="Arial Unicode MS" pitchFamily="34" charset="-120"/>
                <a:ea typeface="Arial Unicode MS" pitchFamily="34" charset="-120"/>
                <a:cs typeface="Arial Unicode MS" pitchFamily="34" charset="-120"/>
              </a:rPr>
              <a:t>If VPN remains unconnected after the Black Box connected to the internet, click the “Connect” button to access VPN.</a:t>
            </a:r>
          </a:p>
          <a:p>
            <a:pPr algn="ctr"/>
            <a:r>
              <a:rPr lang="en-US" altLang="zh-TW" sz="1500" dirty="0" smtClean="0">
                <a:latin typeface="Arial Unicode MS" pitchFamily="34" charset="-120"/>
                <a:ea typeface="Arial Unicode MS" pitchFamily="34" charset="-120"/>
                <a:cs typeface="Arial Unicode MS" pitchFamily="34" charset="-120"/>
              </a:rPr>
              <a:t>When it’s done, you will get the location of Black Box, and the duration of VPN delay between Black and White Box in real-time.</a:t>
            </a:r>
          </a:p>
          <a:p>
            <a:pPr algn="ctr"/>
            <a:r>
              <a:rPr lang="en-US" altLang="zh-TW" sz="1500" dirty="0" smtClean="0">
                <a:latin typeface="Arial Unicode MS" pitchFamily="34" charset="-120"/>
                <a:ea typeface="Arial Unicode MS" pitchFamily="34" charset="-120"/>
                <a:cs typeface="Arial Unicode MS" pitchFamily="34" charset="-120"/>
              </a:rPr>
              <a:t>At this point, you’ve finished the connection.</a:t>
            </a:r>
          </a:p>
        </p:txBody>
      </p:sp>
      <p:pic>
        <p:nvPicPr>
          <p:cNvPr id="4098" name="Picture 2" descr="C:\Users\Kevin\AppData\Local\Microsoft\Windows\INetCache\IE\S7B4GHBB\radacina-cursor-hand[1].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rot="5400000">
            <a:off x="5975377" y="1756810"/>
            <a:ext cx="329276" cy="425559"/>
          </a:xfrm>
          <a:prstGeom prst="rect">
            <a:avLst/>
          </a:prstGeom>
          <a:noFill/>
          <a:extLst>
            <a:ext uri="{909E8E84-426E-40DD-AFC4-6F175D3DCCD1}">
              <a14:hiddenFill xmlns="" xmlns:a14="http://schemas.microsoft.com/office/drawing/2010/main">
                <a:solidFill>
                  <a:srgbClr val="FFFFFF"/>
                </a:solidFill>
              </a14:hiddenFill>
            </a:ext>
          </a:extLst>
        </p:spPr>
      </p:pic>
      <p:sp>
        <p:nvSpPr>
          <p:cNvPr id="6" name="文字方塊 1"/>
          <p:cNvSpPr txBox="1"/>
          <p:nvPr/>
        </p:nvSpPr>
        <p:spPr>
          <a:xfrm>
            <a:off x="390990" y="406593"/>
            <a:ext cx="1451038" cy="461665"/>
          </a:xfrm>
          <a:prstGeom prst="rect">
            <a:avLst/>
          </a:prstGeom>
          <a:noFill/>
        </p:spPr>
        <p:txBody>
          <a:bodyPr wrap="none" rtlCol="0">
            <a:spAutoFit/>
          </a:bodyPr>
          <a:lstStyle/>
          <a:p>
            <a:pPr algn="ctr"/>
            <a:r>
              <a:rPr lang="en-US" altLang="zh-TW" sz="2400" b="1" dirty="0" smtClean="0">
                <a:solidFill>
                  <a:schemeClr val="accent1"/>
                </a:solidFill>
                <a:effectLst>
                  <a:outerShdw blurRad="38100" dist="38100" dir="2700000" algn="tl">
                    <a:srgbClr val="000000">
                      <a:alpha val="43137"/>
                    </a:srgbClr>
                  </a:outerShdw>
                </a:effectLst>
                <a:latin typeface="Arial Unicode MS" pitchFamily="34" charset="-120"/>
                <a:ea typeface="Arial Unicode MS" pitchFamily="34" charset="-120"/>
                <a:cs typeface="Arial Unicode MS" pitchFamily="34" charset="-120"/>
              </a:rPr>
              <a:t>Use VPN</a:t>
            </a:r>
            <a:endParaRPr lang="zh-TW" altLang="en-US" sz="2400" b="1" dirty="0">
              <a:solidFill>
                <a:schemeClr val="accent1"/>
              </a:solidFill>
              <a:effectLst>
                <a:outerShdw blurRad="38100" dist="38100" dir="2700000" algn="tl">
                  <a:srgbClr val="000000">
                    <a:alpha val="43137"/>
                  </a:srgbClr>
                </a:outerShdw>
              </a:effectLst>
              <a:latin typeface="Arial Unicode MS" pitchFamily="34" charset="-120"/>
              <a:ea typeface="Arial Unicode MS" pitchFamily="34" charset="-120"/>
              <a:cs typeface="Arial Unicode MS" pitchFamily="34" charset="-120"/>
            </a:endParaRPr>
          </a:p>
        </p:txBody>
      </p:sp>
      <p:sp>
        <p:nvSpPr>
          <p:cNvPr id="8" name="向右箭號 14"/>
          <p:cNvSpPr/>
          <p:nvPr/>
        </p:nvSpPr>
        <p:spPr>
          <a:xfrm>
            <a:off x="7954186" y="2991623"/>
            <a:ext cx="326593" cy="37043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3" name="Picture 2" descr="C:\Users\Kevin\AppData\Local\Microsoft\Windows\INetCache\IE\S7B4GHBB\radacina-cursor-hand[1].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rot="5400000">
            <a:off x="9173281" y="1662820"/>
            <a:ext cx="307433" cy="397329"/>
          </a:xfrm>
          <a:prstGeom prst="rect">
            <a:avLst/>
          </a:prstGeom>
          <a:noFill/>
          <a:extLst>
            <a:ext uri="{909E8E84-426E-40DD-AFC4-6F175D3DCCD1}">
              <a14:hiddenFill xmlns="" xmlns:a14="http://schemas.microsoft.com/office/drawing/2010/main">
                <a:solidFill>
                  <a:srgbClr val="FFFFFF"/>
                </a:solidFill>
              </a14:hiddenFill>
            </a:ext>
          </a:extLst>
        </p:spPr>
      </p:pic>
      <p:sp>
        <p:nvSpPr>
          <p:cNvPr id="12" name="文本框 31"/>
          <p:cNvSpPr txBox="1"/>
          <p:nvPr/>
        </p:nvSpPr>
        <p:spPr>
          <a:xfrm>
            <a:off x="3280405" y="6419230"/>
            <a:ext cx="5522346" cy="646331"/>
          </a:xfrm>
          <a:prstGeom prst="rect">
            <a:avLst/>
          </a:prstGeom>
          <a:noFill/>
        </p:spPr>
        <p:txBody>
          <a:bodyPr wrap="none" rtlCol="0">
            <a:spAutoFit/>
          </a:bodyPr>
          <a:lstStyle/>
          <a:p>
            <a:r>
              <a:rPr lang="en-US" altLang="zh-CN" dirty="0" smtClean="0">
                <a:solidFill>
                  <a:srgbClr val="0070C0"/>
                </a:solidFill>
              </a:rPr>
              <a:t>Zebra’s Official Website</a:t>
            </a:r>
            <a:r>
              <a:rPr lang="zh-CN" altLang="en-US" dirty="0" smtClean="0">
                <a:solidFill>
                  <a:srgbClr val="0070C0"/>
                </a:solidFill>
              </a:rPr>
              <a:t>：</a:t>
            </a:r>
            <a:r>
              <a:rPr lang="zh-CN" altLang="en-US" dirty="0">
                <a:solidFill>
                  <a:srgbClr val="0070C0"/>
                </a:solidFill>
              </a:rPr>
              <a:t>http://www.zebravpnbox.com/</a:t>
            </a:r>
          </a:p>
          <a:p>
            <a:endParaRPr lang="zh-CN" alt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圖片 13" descr="21.jpg"/>
          <p:cNvPicPr>
            <a:picLocks noChangeAspect="1"/>
          </p:cNvPicPr>
          <p:nvPr/>
        </p:nvPicPr>
        <p:blipFill>
          <a:blip r:embed="rId2"/>
          <a:srcRect t="4176" b="8135"/>
          <a:stretch>
            <a:fillRect/>
          </a:stretch>
        </p:blipFill>
        <p:spPr>
          <a:xfrm>
            <a:off x="3911991" y="763325"/>
            <a:ext cx="3107440" cy="4842345"/>
          </a:xfrm>
          <a:prstGeom prst="rect">
            <a:avLst/>
          </a:prstGeom>
        </p:spPr>
      </p:pic>
      <p:pic>
        <p:nvPicPr>
          <p:cNvPr id="15" name="圖片 14" descr="22.jpg"/>
          <p:cNvPicPr>
            <a:picLocks noChangeAspect="1"/>
          </p:cNvPicPr>
          <p:nvPr/>
        </p:nvPicPr>
        <p:blipFill>
          <a:blip r:embed="rId3"/>
          <a:srcRect t="4339" b="15603"/>
          <a:stretch>
            <a:fillRect/>
          </a:stretch>
        </p:blipFill>
        <p:spPr>
          <a:xfrm>
            <a:off x="7703690" y="1129085"/>
            <a:ext cx="3107440" cy="4420925"/>
          </a:xfrm>
          <a:prstGeom prst="rect">
            <a:avLst/>
          </a:prstGeom>
        </p:spPr>
      </p:pic>
      <p:sp>
        <p:nvSpPr>
          <p:cNvPr id="2" name="文字方塊 1"/>
          <p:cNvSpPr txBox="1"/>
          <p:nvPr/>
        </p:nvSpPr>
        <p:spPr>
          <a:xfrm>
            <a:off x="363305" y="1665006"/>
            <a:ext cx="3398520" cy="1200329"/>
          </a:xfrm>
          <a:prstGeom prst="rect">
            <a:avLst/>
          </a:prstGeom>
          <a:noFill/>
        </p:spPr>
        <p:txBody>
          <a:bodyPr wrap="square" rtlCol="0">
            <a:spAutoFit/>
          </a:bodyPr>
          <a:lstStyle/>
          <a:p>
            <a:pPr algn="ctr"/>
            <a:r>
              <a:rPr lang="en-US" altLang="zh-CN" sz="2400" b="1" dirty="0" smtClean="0">
                <a:effectLst>
                  <a:outerShdw blurRad="38100" dist="38100" dir="2700000" algn="tl">
                    <a:srgbClr val="000000">
                      <a:alpha val="43137"/>
                    </a:srgbClr>
                  </a:outerShdw>
                </a:effectLst>
                <a:latin typeface="Arial Unicode MS" pitchFamily="34" charset="-120"/>
                <a:ea typeface="Arial Unicode MS" pitchFamily="34" charset="-120"/>
                <a:cs typeface="Arial Unicode MS" pitchFamily="34" charset="-120"/>
              </a:rPr>
              <a:t>Automatic VPN Connection and Optimization</a:t>
            </a:r>
            <a:endParaRPr lang="zh-CN" altLang="en-US" sz="2400" b="1" dirty="0" smtClean="0">
              <a:effectLst>
                <a:outerShdw blurRad="38100" dist="38100" dir="2700000" algn="tl">
                  <a:srgbClr val="000000">
                    <a:alpha val="43137"/>
                  </a:srgbClr>
                </a:outerShdw>
              </a:effectLst>
              <a:latin typeface="Arial Unicode MS" pitchFamily="34" charset="-120"/>
              <a:ea typeface="Arial Unicode MS" pitchFamily="34" charset="-120"/>
              <a:cs typeface="Arial Unicode MS" pitchFamily="34" charset="-120"/>
            </a:endParaRPr>
          </a:p>
        </p:txBody>
      </p:sp>
      <p:sp>
        <p:nvSpPr>
          <p:cNvPr id="4" name="文字方塊 3"/>
          <p:cNvSpPr txBox="1"/>
          <p:nvPr/>
        </p:nvSpPr>
        <p:spPr>
          <a:xfrm>
            <a:off x="313576" y="3125370"/>
            <a:ext cx="3674615" cy="1754326"/>
          </a:xfrm>
          <a:prstGeom prst="rect">
            <a:avLst/>
          </a:prstGeom>
          <a:noFill/>
        </p:spPr>
        <p:txBody>
          <a:bodyPr wrap="square" rtlCol="0">
            <a:spAutoFit/>
          </a:bodyPr>
          <a:lstStyle/>
          <a:p>
            <a:pPr algn="ctr"/>
            <a:r>
              <a:rPr lang="en-US" altLang="zh-CN" dirty="0" smtClean="0">
                <a:latin typeface="Arial Unicode MS" pitchFamily="34" charset="-120"/>
                <a:ea typeface="Arial Unicode MS" pitchFamily="34" charset="-120"/>
                <a:cs typeface="Arial Unicode MS" pitchFamily="34" charset="-120"/>
              </a:rPr>
              <a:t>In the VPN interface, there is a “Auto-connect” button. As the “Auto-connect” is turned on, it helps you to connect to VPN automatically, and optimize your VPN when issues occur. </a:t>
            </a:r>
            <a:endParaRPr lang="zh-CN" altLang="en-US" dirty="0">
              <a:latin typeface="Arial Unicode MS" pitchFamily="34" charset="-120"/>
              <a:ea typeface="Arial Unicode MS" pitchFamily="34" charset="-120"/>
              <a:cs typeface="Arial Unicode MS" pitchFamily="34" charset="-120"/>
            </a:endParaRPr>
          </a:p>
        </p:txBody>
      </p:sp>
      <p:pic>
        <p:nvPicPr>
          <p:cNvPr id="4098" name="Picture 2" descr="C:\Users\Kevin\AppData\Local\Microsoft\Windows\INetCache\IE\S7B4GHBB\radacina-cursor-hand[1].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rot="5400000">
            <a:off x="5219601" y="2450717"/>
            <a:ext cx="329885" cy="426346"/>
          </a:xfrm>
          <a:prstGeom prst="rect">
            <a:avLst/>
          </a:prstGeom>
          <a:noFill/>
          <a:extLst>
            <a:ext uri="{909E8E84-426E-40DD-AFC4-6F175D3DCCD1}">
              <a14:hiddenFill xmlns="" xmlns:a14="http://schemas.microsoft.com/office/drawing/2010/main">
                <a:solidFill>
                  <a:srgbClr val="FFFFFF"/>
                </a:solidFill>
              </a14:hiddenFill>
            </a:ext>
          </a:extLst>
        </p:spPr>
      </p:pic>
      <p:sp>
        <p:nvSpPr>
          <p:cNvPr id="6" name="文字方塊 1"/>
          <p:cNvSpPr txBox="1"/>
          <p:nvPr/>
        </p:nvSpPr>
        <p:spPr>
          <a:xfrm>
            <a:off x="390990" y="406593"/>
            <a:ext cx="1451038" cy="461665"/>
          </a:xfrm>
          <a:prstGeom prst="rect">
            <a:avLst/>
          </a:prstGeom>
          <a:noFill/>
        </p:spPr>
        <p:txBody>
          <a:bodyPr wrap="none" rtlCol="0">
            <a:spAutoFit/>
          </a:bodyPr>
          <a:lstStyle/>
          <a:p>
            <a:pPr algn="ctr"/>
            <a:r>
              <a:rPr lang="en-US" altLang="zh-TW" sz="2400" b="1" dirty="0" smtClean="0">
                <a:solidFill>
                  <a:schemeClr val="accent1"/>
                </a:solidFill>
                <a:effectLst>
                  <a:outerShdw blurRad="38100" dist="38100" dir="2700000" algn="tl">
                    <a:srgbClr val="000000">
                      <a:alpha val="43137"/>
                    </a:srgbClr>
                  </a:outerShdw>
                </a:effectLst>
                <a:latin typeface="Arial Unicode MS" pitchFamily="34" charset="-120"/>
                <a:ea typeface="Arial Unicode MS" pitchFamily="34" charset="-120"/>
                <a:cs typeface="Arial Unicode MS" pitchFamily="34" charset="-120"/>
              </a:rPr>
              <a:t>Use VPN</a:t>
            </a:r>
            <a:endParaRPr lang="zh-TW" altLang="en-US" sz="2400" b="1" dirty="0">
              <a:solidFill>
                <a:schemeClr val="accent1"/>
              </a:solidFill>
              <a:effectLst>
                <a:outerShdw blurRad="38100" dist="38100" dir="2700000" algn="tl">
                  <a:srgbClr val="000000">
                    <a:alpha val="43137"/>
                  </a:srgbClr>
                </a:outerShdw>
              </a:effectLst>
              <a:latin typeface="Arial Unicode MS" pitchFamily="34" charset="-120"/>
              <a:ea typeface="Arial Unicode MS" pitchFamily="34" charset="-120"/>
              <a:cs typeface="Arial Unicode MS" pitchFamily="34" charset="-120"/>
            </a:endParaRPr>
          </a:p>
        </p:txBody>
      </p:sp>
      <p:sp>
        <p:nvSpPr>
          <p:cNvPr id="8" name="向右箭號 14"/>
          <p:cNvSpPr/>
          <p:nvPr/>
        </p:nvSpPr>
        <p:spPr>
          <a:xfrm>
            <a:off x="7262422" y="2776937"/>
            <a:ext cx="326593" cy="37043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文本框 10"/>
          <p:cNvSpPr txBox="1"/>
          <p:nvPr/>
        </p:nvSpPr>
        <p:spPr>
          <a:xfrm>
            <a:off x="3486927" y="6390792"/>
            <a:ext cx="5522346" cy="646331"/>
          </a:xfrm>
          <a:prstGeom prst="rect">
            <a:avLst/>
          </a:prstGeom>
          <a:noFill/>
        </p:spPr>
        <p:txBody>
          <a:bodyPr wrap="none" rtlCol="0">
            <a:spAutoFit/>
          </a:bodyPr>
          <a:lstStyle/>
          <a:p>
            <a:r>
              <a:rPr lang="en-US" altLang="zh-CN" dirty="0" smtClean="0">
                <a:solidFill>
                  <a:srgbClr val="0070C0"/>
                </a:solidFill>
              </a:rPr>
              <a:t>Zebra’s Official Website</a:t>
            </a:r>
            <a:r>
              <a:rPr lang="zh-CN" altLang="en-US" dirty="0" smtClean="0">
                <a:solidFill>
                  <a:srgbClr val="0070C0"/>
                </a:solidFill>
              </a:rPr>
              <a:t>：http://www.zebravpnbox.com/</a:t>
            </a:r>
          </a:p>
          <a:p>
            <a:endParaRPr lang="zh-CN" altLang="en-US" dirty="0"/>
          </a:p>
        </p:txBody>
      </p:sp>
      <p:pic>
        <p:nvPicPr>
          <p:cNvPr id="3" name="Picture 2" descr="C:\Users\Kevin\AppData\Local\Microsoft\Windows\INetCache\IE\S7B4GHBB\radacina-cursor-hand[1].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rot="5400000">
            <a:off x="9023802" y="2809403"/>
            <a:ext cx="354601" cy="458289"/>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78934" y="394692"/>
            <a:ext cx="11315700" cy="6463308"/>
          </a:xfrm>
          <a:prstGeom prst="rect">
            <a:avLst/>
          </a:prstGeom>
          <a:noFill/>
        </p:spPr>
        <p:txBody>
          <a:bodyPr wrap="square" rtlCol="0">
            <a:spAutoFit/>
          </a:bodyPr>
          <a:lstStyle/>
          <a:p>
            <a:pPr algn="l"/>
            <a:endParaRPr lang="en-US" altLang="zh-CN" dirty="0" smtClean="0">
              <a:latin typeface="Arial Unicode MS" pitchFamily="34" charset="-120"/>
              <a:ea typeface="Arial Unicode MS" pitchFamily="34" charset="-120"/>
              <a:cs typeface="Arial Unicode MS" pitchFamily="34" charset="-120"/>
            </a:endParaRPr>
          </a:p>
          <a:p>
            <a:pPr algn="l"/>
            <a:endParaRPr lang="zh-CN" altLang="en-US" dirty="0">
              <a:latin typeface="Arial Unicode MS" pitchFamily="34" charset="-120"/>
              <a:ea typeface="Arial Unicode MS" pitchFamily="34" charset="-120"/>
              <a:cs typeface="Arial Unicode MS" pitchFamily="34" charset="-120"/>
            </a:endParaRPr>
          </a:p>
          <a:p>
            <a:pPr algn="l"/>
            <a:r>
              <a:rPr lang="zh-CN" altLang="en-US" dirty="0">
                <a:solidFill>
                  <a:schemeClr val="accent1"/>
                </a:solidFill>
                <a:effectLst>
                  <a:outerShdw blurRad="38100" dist="25400" dir="5400000" algn="ctr" rotWithShape="0">
                    <a:srgbClr val="6E747A">
                      <a:alpha val="43000"/>
                    </a:srgbClr>
                  </a:outerShdw>
                </a:effectLst>
                <a:latin typeface="Arial Unicode MS" pitchFamily="34" charset="-120"/>
                <a:ea typeface="Arial Unicode MS" pitchFamily="34" charset="-120"/>
                <a:cs typeface="Arial Unicode MS" pitchFamily="34" charset="-120"/>
                <a:sym typeface="+mn-ea"/>
              </a:rPr>
              <a:t>Q:</a:t>
            </a:r>
            <a:r>
              <a:rPr lang="zh-CN" altLang="en-US" dirty="0">
                <a:latin typeface="Arial Unicode MS" pitchFamily="34" charset="-120"/>
                <a:ea typeface="Arial Unicode MS" pitchFamily="34" charset="-120"/>
                <a:cs typeface="Arial Unicode MS" pitchFamily="34" charset="-120"/>
                <a:sym typeface="+mn-ea"/>
              </a:rPr>
              <a:t> </a:t>
            </a:r>
            <a:r>
              <a:rPr lang="en-US" altLang="zh-CN" dirty="0" smtClean="0">
                <a:latin typeface="Arial Unicode MS" pitchFamily="34" charset="-120"/>
                <a:ea typeface="Arial Unicode MS" pitchFamily="34" charset="-120"/>
                <a:cs typeface="Arial Unicode MS" pitchFamily="34" charset="-120"/>
                <a:sym typeface="+mn-ea"/>
              </a:rPr>
              <a:t>Is there any restrictions on setting up VPN in Taiwan?</a:t>
            </a:r>
            <a:endParaRPr lang="zh-CN" altLang="en-US" dirty="0">
              <a:latin typeface="Arial Unicode MS" pitchFamily="34" charset="-120"/>
              <a:ea typeface="Arial Unicode MS" pitchFamily="34" charset="-120"/>
              <a:cs typeface="Arial Unicode MS" pitchFamily="34" charset="-120"/>
            </a:endParaRPr>
          </a:p>
          <a:p>
            <a:pPr algn="l"/>
            <a:endParaRPr lang="zh-CN" altLang="en-US" dirty="0">
              <a:latin typeface="Arial Unicode MS" pitchFamily="34" charset="-120"/>
              <a:ea typeface="Arial Unicode MS" pitchFamily="34" charset="-120"/>
              <a:cs typeface="Arial Unicode MS" pitchFamily="34" charset="-120"/>
            </a:endParaRPr>
          </a:p>
          <a:p>
            <a:pPr algn="l"/>
            <a:r>
              <a:rPr lang="zh-CN" altLang="en-US" dirty="0">
                <a:solidFill>
                  <a:schemeClr val="accent1"/>
                </a:solidFill>
                <a:effectLst>
                  <a:outerShdw blurRad="38100" dist="25400" dir="5400000" algn="ctr" rotWithShape="0">
                    <a:srgbClr val="6E747A">
                      <a:alpha val="43000"/>
                    </a:srgbClr>
                  </a:outerShdw>
                </a:effectLst>
                <a:latin typeface="Arial Unicode MS" pitchFamily="34" charset="-120"/>
                <a:ea typeface="Arial Unicode MS" pitchFamily="34" charset="-120"/>
                <a:cs typeface="Arial Unicode MS" pitchFamily="34" charset="-120"/>
                <a:sym typeface="+mn-ea"/>
              </a:rPr>
              <a:t>A:</a:t>
            </a:r>
            <a:r>
              <a:rPr lang="zh-CN" altLang="en-US" dirty="0">
                <a:latin typeface="Arial Unicode MS" pitchFamily="34" charset="-120"/>
                <a:ea typeface="Arial Unicode MS" pitchFamily="34" charset="-120"/>
                <a:cs typeface="Arial Unicode MS" pitchFamily="34" charset="-120"/>
                <a:sym typeface="+mn-ea"/>
              </a:rPr>
              <a:t> </a:t>
            </a:r>
            <a:r>
              <a:rPr lang="en-US" altLang="zh-CN" dirty="0" smtClean="0">
                <a:latin typeface="Arial Unicode MS" pitchFamily="34" charset="-120"/>
                <a:ea typeface="Arial Unicode MS" pitchFamily="34" charset="-120"/>
                <a:cs typeface="Arial Unicode MS" pitchFamily="34" charset="-120"/>
                <a:sym typeface="+mn-ea"/>
              </a:rPr>
              <a:t>Setting up a personal VPN requires public IP in Taiwan. Please confirm with Chunghwa Telecom. In general circumstances, Chunghwa Telecom and TFN users are able to access public IP. If you’re not sure about whether your internet service includes access to public IP, please contact your internet service provider.</a:t>
            </a:r>
          </a:p>
          <a:p>
            <a:pPr algn="l"/>
            <a:endParaRPr lang="zh-CN" altLang="en-US" dirty="0">
              <a:latin typeface="Arial Unicode MS" pitchFamily="34" charset="-120"/>
              <a:ea typeface="Arial Unicode MS" pitchFamily="34" charset="-120"/>
              <a:cs typeface="Arial Unicode MS" pitchFamily="34" charset="-120"/>
            </a:endParaRPr>
          </a:p>
          <a:p>
            <a:pPr algn="l"/>
            <a:r>
              <a:rPr lang="zh-CN" altLang="en-US" dirty="0">
                <a:solidFill>
                  <a:schemeClr val="accent1"/>
                </a:solidFill>
                <a:effectLst>
                  <a:outerShdw blurRad="38100" dist="25400" dir="5400000" algn="ctr" rotWithShape="0">
                    <a:srgbClr val="6E747A">
                      <a:alpha val="43000"/>
                    </a:srgbClr>
                  </a:outerShdw>
                </a:effectLst>
                <a:latin typeface="Arial Unicode MS" pitchFamily="34" charset="-120"/>
                <a:ea typeface="Arial Unicode MS" pitchFamily="34" charset="-120"/>
                <a:cs typeface="Arial Unicode MS" pitchFamily="34" charset="-120"/>
                <a:sym typeface="+mn-ea"/>
              </a:rPr>
              <a:t>Q: </a:t>
            </a:r>
            <a:r>
              <a:rPr lang="en-US" altLang="zh-CN" dirty="0" smtClean="0">
                <a:latin typeface="Arial Unicode MS" pitchFamily="34" charset="-120"/>
                <a:ea typeface="Arial Unicode MS" pitchFamily="34" charset="-120"/>
                <a:cs typeface="Arial Unicode MS" pitchFamily="34" charset="-120"/>
                <a:sym typeface="+mn-ea"/>
              </a:rPr>
              <a:t>Do I need public IP when using Black Box in China</a:t>
            </a:r>
            <a:r>
              <a:rPr lang="zh-CN" altLang="en-US" dirty="0" smtClean="0">
                <a:latin typeface="Arial Unicode MS" pitchFamily="34" charset="-120"/>
                <a:ea typeface="Arial Unicode MS" pitchFamily="34" charset="-120"/>
                <a:cs typeface="Arial Unicode MS" pitchFamily="34" charset="-120"/>
                <a:sym typeface="+mn-ea"/>
              </a:rPr>
              <a:t>?</a:t>
            </a:r>
            <a:endParaRPr lang="zh-CN" altLang="en-US" dirty="0">
              <a:latin typeface="Arial Unicode MS" pitchFamily="34" charset="-120"/>
              <a:ea typeface="Arial Unicode MS" pitchFamily="34" charset="-120"/>
              <a:cs typeface="Arial Unicode MS" pitchFamily="34" charset="-120"/>
            </a:endParaRPr>
          </a:p>
          <a:p>
            <a:pPr algn="l"/>
            <a:endParaRPr lang="zh-CN" altLang="en-US" dirty="0">
              <a:latin typeface="Arial Unicode MS" pitchFamily="34" charset="-120"/>
              <a:ea typeface="Arial Unicode MS" pitchFamily="34" charset="-120"/>
              <a:cs typeface="Arial Unicode MS" pitchFamily="34" charset="-120"/>
            </a:endParaRPr>
          </a:p>
          <a:p>
            <a:pPr algn="l"/>
            <a:r>
              <a:rPr lang="zh-CN" altLang="en-US" dirty="0">
                <a:solidFill>
                  <a:schemeClr val="accent1"/>
                </a:solidFill>
                <a:effectLst>
                  <a:outerShdw blurRad="38100" dist="25400" dir="5400000" algn="ctr" rotWithShape="0">
                    <a:srgbClr val="6E747A">
                      <a:alpha val="43000"/>
                    </a:srgbClr>
                  </a:outerShdw>
                </a:effectLst>
                <a:latin typeface="Arial Unicode MS" pitchFamily="34" charset="-120"/>
                <a:ea typeface="Arial Unicode MS" pitchFamily="34" charset="-120"/>
                <a:cs typeface="Arial Unicode MS" pitchFamily="34" charset="-120"/>
                <a:sym typeface="+mn-ea"/>
              </a:rPr>
              <a:t>A: </a:t>
            </a:r>
            <a:r>
              <a:rPr lang="en-US" altLang="zh-CN" dirty="0" smtClean="0">
                <a:latin typeface="Arial Unicode MS" pitchFamily="34" charset="-120"/>
                <a:ea typeface="Arial Unicode MS" pitchFamily="34" charset="-120"/>
                <a:cs typeface="Arial Unicode MS" pitchFamily="34" charset="-120"/>
                <a:sym typeface="+mn-ea"/>
              </a:rPr>
              <a:t>No, it’s not necessary. Public IP is required when using White Box in Taiwan. As for Black Router, as long as it’s connected to the internet from either Wi-Fi, wired internet, or </a:t>
            </a:r>
            <a:r>
              <a:rPr lang="en-US" altLang="zh-CN" dirty="0" smtClean="0">
                <a:solidFill>
                  <a:srgbClr val="FF0000"/>
                </a:solidFill>
                <a:latin typeface="Arial Unicode MS" pitchFamily="34" charset="-120"/>
                <a:ea typeface="Arial Unicode MS" pitchFamily="34" charset="-120"/>
                <a:cs typeface="Arial Unicode MS" pitchFamily="34" charset="-120"/>
                <a:sym typeface="+mn-ea"/>
              </a:rPr>
              <a:t>4G internet card </a:t>
            </a:r>
            <a:r>
              <a:rPr lang="en-US" altLang="zh-CN" dirty="0" smtClean="0">
                <a:latin typeface="Arial Unicode MS" pitchFamily="34" charset="-120"/>
                <a:ea typeface="Arial Unicode MS" pitchFamily="34" charset="-120"/>
                <a:cs typeface="Arial Unicode MS" pitchFamily="34" charset="-120"/>
                <a:sym typeface="+mn-ea"/>
              </a:rPr>
              <a:t>(</a:t>
            </a:r>
            <a:r>
              <a:rPr lang="en-US" altLang="zh-CN" dirty="0" err="1" smtClean="0">
                <a:latin typeface="Arial Unicode MS" pitchFamily="34" charset="-120"/>
                <a:ea typeface="Arial Unicode MS" pitchFamily="34" charset="-120"/>
                <a:cs typeface="Arial Unicode MS" pitchFamily="34" charset="-120"/>
                <a:sym typeface="+mn-ea"/>
              </a:rPr>
              <a:t>Huawei</a:t>
            </a:r>
            <a:r>
              <a:rPr lang="en-US" altLang="zh-CN" dirty="0" smtClean="0">
                <a:latin typeface="Arial Unicode MS" pitchFamily="34" charset="-120"/>
                <a:ea typeface="Arial Unicode MS" pitchFamily="34" charset="-120"/>
                <a:cs typeface="Arial Unicode MS" pitchFamily="34" charset="-120"/>
                <a:sym typeface="+mn-ea"/>
              </a:rPr>
              <a:t> E3372h-607), you can connect to VPN through White Box.</a:t>
            </a:r>
            <a:endParaRPr lang="zh-CN" altLang="en-US" dirty="0">
              <a:latin typeface="Arial Unicode MS" pitchFamily="34" charset="-120"/>
              <a:ea typeface="Arial Unicode MS" pitchFamily="34" charset="-120"/>
              <a:cs typeface="Arial Unicode MS" pitchFamily="34" charset="-120"/>
            </a:endParaRPr>
          </a:p>
          <a:p>
            <a:pPr algn="l"/>
            <a:endParaRPr lang="zh-CN" altLang="en-US" dirty="0">
              <a:latin typeface="Arial Unicode MS" pitchFamily="34" charset="-120"/>
              <a:ea typeface="Arial Unicode MS" pitchFamily="34" charset="-120"/>
              <a:cs typeface="Arial Unicode MS" pitchFamily="34" charset="-120"/>
            </a:endParaRPr>
          </a:p>
          <a:p>
            <a:pPr algn="l"/>
            <a:r>
              <a:rPr lang="zh-CN" altLang="en-US" dirty="0">
                <a:solidFill>
                  <a:schemeClr val="accent1"/>
                </a:solidFill>
                <a:effectLst>
                  <a:outerShdw blurRad="38100" dist="25400" dir="5400000" algn="ctr" rotWithShape="0">
                    <a:srgbClr val="6E747A">
                      <a:alpha val="43000"/>
                    </a:srgbClr>
                  </a:outerShdw>
                </a:effectLst>
                <a:latin typeface="Arial Unicode MS" pitchFamily="34" charset="-120"/>
                <a:ea typeface="Arial Unicode MS" pitchFamily="34" charset="-120"/>
                <a:cs typeface="Arial Unicode MS" pitchFamily="34" charset="-120"/>
                <a:sym typeface="+mn-ea"/>
              </a:rPr>
              <a:t>Q:</a:t>
            </a:r>
            <a:r>
              <a:rPr lang="zh-CN" altLang="en-US" dirty="0">
                <a:latin typeface="Arial Unicode MS" pitchFamily="34" charset="-120"/>
                <a:ea typeface="Arial Unicode MS" pitchFamily="34" charset="-120"/>
                <a:cs typeface="Arial Unicode MS" pitchFamily="34" charset="-120"/>
                <a:sym typeface="+mn-ea"/>
              </a:rPr>
              <a:t> </a:t>
            </a:r>
            <a:r>
              <a:rPr lang="en-US" altLang="zh-CN" dirty="0" smtClean="0">
                <a:latin typeface="Arial Unicode MS" pitchFamily="34" charset="-120"/>
                <a:ea typeface="Arial Unicode MS" pitchFamily="34" charset="-120"/>
                <a:cs typeface="Arial Unicode MS" pitchFamily="34" charset="-120"/>
                <a:sym typeface="+mn-ea"/>
              </a:rPr>
              <a:t>How do Chunghwa Telecom users setup </a:t>
            </a:r>
            <a:r>
              <a:rPr lang="en-US" altLang="zh-CN" dirty="0" err="1" smtClean="0">
                <a:latin typeface="Arial Unicode MS" pitchFamily="34" charset="-120"/>
                <a:ea typeface="Arial Unicode MS" pitchFamily="34" charset="-120"/>
                <a:cs typeface="Arial Unicode MS" pitchFamily="34" charset="-120"/>
                <a:sym typeface="+mn-ea"/>
              </a:rPr>
              <a:t>PPPoE</a:t>
            </a:r>
            <a:r>
              <a:rPr lang="en-US" altLang="zh-CN" dirty="0" smtClean="0">
                <a:latin typeface="Arial Unicode MS" pitchFamily="34" charset="-120"/>
                <a:ea typeface="Arial Unicode MS" pitchFamily="34" charset="-120"/>
                <a:cs typeface="Arial Unicode MS" pitchFamily="34" charset="-120"/>
                <a:sym typeface="+mn-ea"/>
              </a:rPr>
              <a:t> account and password for Black and White Box?</a:t>
            </a:r>
            <a:endParaRPr lang="zh-CN" altLang="en-US" dirty="0">
              <a:latin typeface="Arial Unicode MS" pitchFamily="34" charset="-120"/>
              <a:ea typeface="Arial Unicode MS" pitchFamily="34" charset="-120"/>
              <a:cs typeface="Arial Unicode MS" pitchFamily="34" charset="-120"/>
            </a:endParaRPr>
          </a:p>
          <a:p>
            <a:pPr algn="l"/>
            <a:endParaRPr lang="zh-CN" altLang="en-US" dirty="0">
              <a:solidFill>
                <a:schemeClr val="accent1"/>
              </a:solidFill>
              <a:effectLst>
                <a:outerShdw blurRad="38100" dist="25400" dir="5400000" algn="ctr" rotWithShape="0">
                  <a:srgbClr val="6E747A">
                    <a:alpha val="43000"/>
                  </a:srgbClr>
                </a:outerShdw>
              </a:effectLst>
              <a:latin typeface="Arial Unicode MS" pitchFamily="34" charset="-120"/>
              <a:ea typeface="Arial Unicode MS" pitchFamily="34" charset="-120"/>
              <a:cs typeface="Arial Unicode MS" pitchFamily="34" charset="-120"/>
            </a:endParaRPr>
          </a:p>
          <a:p>
            <a:pPr algn="l"/>
            <a:r>
              <a:rPr lang="zh-CN" altLang="en-US" dirty="0">
                <a:solidFill>
                  <a:schemeClr val="accent1"/>
                </a:solidFill>
                <a:effectLst>
                  <a:outerShdw blurRad="38100" dist="25400" dir="5400000" algn="ctr" rotWithShape="0">
                    <a:srgbClr val="6E747A">
                      <a:alpha val="43000"/>
                    </a:srgbClr>
                  </a:outerShdw>
                </a:effectLst>
                <a:latin typeface="Arial Unicode MS" pitchFamily="34" charset="-120"/>
                <a:ea typeface="Arial Unicode MS" pitchFamily="34" charset="-120"/>
                <a:cs typeface="Arial Unicode MS" pitchFamily="34" charset="-120"/>
                <a:sym typeface="+mn-ea"/>
              </a:rPr>
              <a:t>A: </a:t>
            </a:r>
            <a:r>
              <a:rPr lang="en-US" altLang="zh-CN" dirty="0" smtClean="0">
                <a:effectLst>
                  <a:outerShdw blurRad="38100" dist="25400" dir="5400000" algn="ctr" rotWithShape="0">
                    <a:srgbClr val="6E747A">
                      <a:alpha val="43000"/>
                    </a:srgbClr>
                  </a:outerShdw>
                </a:effectLst>
                <a:latin typeface="Arial Unicode MS" pitchFamily="34" charset="-120"/>
                <a:ea typeface="Arial Unicode MS" pitchFamily="34" charset="-120"/>
                <a:cs typeface="Arial Unicode MS" pitchFamily="34" charset="-120"/>
                <a:sym typeface="+mn-ea"/>
              </a:rPr>
              <a:t>The following picture shows the </a:t>
            </a:r>
            <a:r>
              <a:rPr lang="en-US" altLang="zh-CN" dirty="0" err="1" smtClean="0">
                <a:effectLst>
                  <a:outerShdw blurRad="38100" dist="25400" dir="5400000" algn="ctr" rotWithShape="0">
                    <a:srgbClr val="6E747A">
                      <a:alpha val="43000"/>
                    </a:srgbClr>
                  </a:outerShdw>
                </a:effectLst>
                <a:latin typeface="Arial Unicode MS" pitchFamily="34" charset="-120"/>
                <a:ea typeface="Arial Unicode MS" pitchFamily="34" charset="-120"/>
                <a:cs typeface="Arial Unicode MS" pitchFamily="34" charset="-120"/>
                <a:sym typeface="+mn-ea"/>
              </a:rPr>
              <a:t>Hinet</a:t>
            </a:r>
            <a:r>
              <a:rPr lang="en-US" altLang="zh-CN" dirty="0" smtClean="0">
                <a:effectLst>
                  <a:outerShdw blurRad="38100" dist="25400" dir="5400000" algn="ctr" rotWithShape="0">
                    <a:srgbClr val="6E747A">
                      <a:alpha val="43000"/>
                    </a:srgbClr>
                  </a:outerShdw>
                </a:effectLst>
                <a:latin typeface="Arial Unicode MS" pitchFamily="34" charset="-120"/>
                <a:ea typeface="Arial Unicode MS" pitchFamily="34" charset="-120"/>
                <a:cs typeface="Arial Unicode MS" pitchFamily="34" charset="-120"/>
                <a:sym typeface="+mn-ea"/>
              </a:rPr>
              <a:t> ADSL Card.</a:t>
            </a:r>
            <a:endParaRPr lang="zh-CN" altLang="en-US" dirty="0">
              <a:latin typeface="Arial Unicode MS" pitchFamily="34" charset="-120"/>
              <a:ea typeface="Arial Unicode MS" pitchFamily="34" charset="-120"/>
              <a:cs typeface="Arial Unicode MS" pitchFamily="34" charset="-120"/>
            </a:endParaRPr>
          </a:p>
          <a:p>
            <a:pPr algn="l"/>
            <a:endParaRPr lang="zh-CN" altLang="en-US" dirty="0">
              <a:latin typeface="Arial Unicode MS" pitchFamily="34" charset="-120"/>
              <a:ea typeface="Arial Unicode MS" pitchFamily="34" charset="-120"/>
              <a:cs typeface="Arial Unicode MS" pitchFamily="34" charset="-120"/>
            </a:endParaRPr>
          </a:p>
          <a:p>
            <a:pPr algn="l"/>
            <a:r>
              <a:rPr lang="zh-CN" altLang="en-US" dirty="0" smtClean="0">
                <a:latin typeface="Arial Unicode MS" pitchFamily="34" charset="-120"/>
                <a:ea typeface="Arial Unicode MS" pitchFamily="34" charset="-120"/>
                <a:cs typeface="Arial Unicode MS" pitchFamily="34" charset="-120"/>
                <a:sym typeface="+mn-ea"/>
              </a:rPr>
              <a:t>PPPoE </a:t>
            </a:r>
            <a:r>
              <a:rPr lang="en-US" altLang="zh-CN" dirty="0" smtClean="0">
                <a:latin typeface="Arial Unicode MS" pitchFamily="34" charset="-120"/>
                <a:ea typeface="Arial Unicode MS" pitchFamily="34" charset="-120"/>
                <a:cs typeface="Arial Unicode MS" pitchFamily="34" charset="-120"/>
                <a:sym typeface="+mn-ea"/>
              </a:rPr>
              <a:t>Account</a:t>
            </a:r>
            <a:r>
              <a:rPr lang="zh-CN" altLang="en-US" dirty="0" smtClean="0">
                <a:latin typeface="Arial Unicode MS" pitchFamily="34" charset="-120"/>
                <a:ea typeface="Arial Unicode MS" pitchFamily="34" charset="-120"/>
                <a:cs typeface="Arial Unicode MS" pitchFamily="34" charset="-120"/>
                <a:sym typeface="+mn-ea"/>
              </a:rPr>
              <a:t> </a:t>
            </a:r>
            <a:r>
              <a:rPr lang="zh-CN" altLang="en-US" dirty="0">
                <a:latin typeface="Arial Unicode MS" pitchFamily="34" charset="-120"/>
                <a:ea typeface="Arial Unicode MS" pitchFamily="34" charset="-120"/>
                <a:cs typeface="Arial Unicode MS" pitchFamily="34" charset="-120"/>
                <a:sym typeface="+mn-ea"/>
              </a:rPr>
              <a:t>=  XXXXXX@hinet.net   XXXXXX</a:t>
            </a:r>
            <a:r>
              <a:rPr lang="zh-CN" altLang="en-US" dirty="0" smtClean="0">
                <a:latin typeface="Arial Unicode MS" pitchFamily="34" charset="-120"/>
                <a:ea typeface="Arial Unicode MS" pitchFamily="34" charset="-120"/>
                <a:cs typeface="Arial Unicode MS" pitchFamily="34" charset="-120"/>
                <a:sym typeface="+mn-ea"/>
              </a:rPr>
              <a:t>=</a:t>
            </a:r>
            <a:r>
              <a:rPr lang="en-US" altLang="zh-CN" dirty="0" smtClean="0">
                <a:latin typeface="Arial Unicode MS" pitchFamily="34" charset="-120"/>
                <a:ea typeface="Arial Unicode MS" pitchFamily="34" charset="-120"/>
                <a:cs typeface="Arial Unicode MS" pitchFamily="34" charset="-120"/>
                <a:sym typeface="+mn-ea"/>
              </a:rPr>
              <a:t>Client Number</a:t>
            </a:r>
            <a:r>
              <a:rPr lang="zh-CN" altLang="en-US" dirty="0" smtClean="0">
                <a:latin typeface="Arial Unicode MS" pitchFamily="34" charset="-120"/>
                <a:ea typeface="Arial Unicode MS" pitchFamily="34" charset="-120"/>
                <a:cs typeface="Arial Unicode MS" pitchFamily="34" charset="-120"/>
                <a:sym typeface="+mn-ea"/>
              </a:rPr>
              <a:t>(</a:t>
            </a:r>
            <a:r>
              <a:rPr lang="en-US" altLang="zh-CN" dirty="0" smtClean="0">
                <a:latin typeface="Arial Unicode MS" pitchFamily="34" charset="-120"/>
                <a:ea typeface="Arial Unicode MS" pitchFamily="34" charset="-120"/>
                <a:cs typeface="Arial Unicode MS" pitchFamily="34" charset="-120"/>
                <a:sym typeface="+mn-ea"/>
              </a:rPr>
              <a:t>Portable Public IP</a:t>
            </a:r>
            <a:r>
              <a:rPr lang="zh-CN" altLang="en-US" dirty="0" smtClean="0">
                <a:latin typeface="Arial Unicode MS" pitchFamily="34" charset="-120"/>
                <a:ea typeface="Arial Unicode MS" pitchFamily="34" charset="-120"/>
                <a:cs typeface="Arial Unicode MS" pitchFamily="34" charset="-120"/>
                <a:sym typeface="+mn-ea"/>
              </a:rPr>
              <a:t>)</a:t>
            </a:r>
            <a:endParaRPr lang="zh-CN" altLang="en-US" dirty="0">
              <a:latin typeface="Arial Unicode MS" pitchFamily="34" charset="-120"/>
              <a:ea typeface="Arial Unicode MS" pitchFamily="34" charset="-120"/>
              <a:cs typeface="Arial Unicode MS" pitchFamily="34" charset="-120"/>
            </a:endParaRPr>
          </a:p>
          <a:p>
            <a:pPr algn="l"/>
            <a:r>
              <a:rPr lang="zh-CN" altLang="en-US" dirty="0" smtClean="0">
                <a:latin typeface="Arial Unicode MS" pitchFamily="34" charset="-120"/>
                <a:ea typeface="Arial Unicode MS" pitchFamily="34" charset="-120"/>
                <a:cs typeface="Arial Unicode MS" pitchFamily="34" charset="-120"/>
                <a:sym typeface="+mn-ea"/>
              </a:rPr>
              <a:t>PPPoE </a:t>
            </a:r>
            <a:r>
              <a:rPr lang="en-US" altLang="zh-CN" dirty="0" smtClean="0">
                <a:latin typeface="Arial Unicode MS" pitchFamily="34" charset="-120"/>
                <a:ea typeface="Arial Unicode MS" pitchFamily="34" charset="-120"/>
                <a:cs typeface="Arial Unicode MS" pitchFamily="34" charset="-120"/>
                <a:sym typeface="+mn-ea"/>
              </a:rPr>
              <a:t>Account</a:t>
            </a:r>
            <a:r>
              <a:rPr lang="zh-CN" altLang="en-US" dirty="0" smtClean="0">
                <a:latin typeface="Arial Unicode MS" pitchFamily="34" charset="-120"/>
                <a:ea typeface="Arial Unicode MS" pitchFamily="34" charset="-120"/>
                <a:cs typeface="Arial Unicode MS" pitchFamily="34" charset="-120"/>
                <a:sym typeface="+mn-ea"/>
              </a:rPr>
              <a:t> </a:t>
            </a:r>
            <a:r>
              <a:rPr lang="zh-CN" altLang="en-US" dirty="0">
                <a:latin typeface="Arial Unicode MS" pitchFamily="34" charset="-120"/>
                <a:ea typeface="Arial Unicode MS" pitchFamily="34" charset="-120"/>
                <a:cs typeface="Arial Unicode MS" pitchFamily="34" charset="-120"/>
                <a:sym typeface="+mn-ea"/>
              </a:rPr>
              <a:t>=  XXXXXX@ip.hinet.net  XXXXXX</a:t>
            </a:r>
            <a:r>
              <a:rPr lang="zh-CN" altLang="en-US" dirty="0" smtClean="0">
                <a:latin typeface="Arial Unicode MS" pitchFamily="34" charset="-120"/>
                <a:ea typeface="Arial Unicode MS" pitchFamily="34" charset="-120"/>
                <a:cs typeface="Arial Unicode MS" pitchFamily="34" charset="-120"/>
                <a:sym typeface="+mn-ea"/>
              </a:rPr>
              <a:t>=</a:t>
            </a:r>
            <a:r>
              <a:rPr lang="en-US" altLang="zh-CN" dirty="0" smtClean="0">
                <a:latin typeface="Arial Unicode MS" pitchFamily="34" charset="-120"/>
                <a:ea typeface="Arial Unicode MS" pitchFamily="34" charset="-120"/>
                <a:cs typeface="Arial Unicode MS" pitchFamily="34" charset="-120"/>
                <a:sym typeface="+mn-ea"/>
              </a:rPr>
              <a:t>Client Number</a:t>
            </a:r>
            <a:r>
              <a:rPr lang="zh-CN" altLang="en-US" dirty="0" smtClean="0">
                <a:latin typeface="Arial Unicode MS" pitchFamily="34" charset="-120"/>
                <a:ea typeface="Arial Unicode MS" pitchFamily="34" charset="-120"/>
                <a:cs typeface="Arial Unicode MS" pitchFamily="34" charset="-120"/>
                <a:sym typeface="+mn-ea"/>
              </a:rPr>
              <a:t>(</a:t>
            </a:r>
            <a:r>
              <a:rPr lang="en-US" altLang="zh-CN" dirty="0" smtClean="0">
                <a:latin typeface="Arial Unicode MS" pitchFamily="34" charset="-120"/>
                <a:ea typeface="Arial Unicode MS" pitchFamily="34" charset="-120"/>
                <a:cs typeface="Arial Unicode MS" pitchFamily="34" charset="-120"/>
                <a:sym typeface="+mn-ea"/>
              </a:rPr>
              <a:t>Static Public IP</a:t>
            </a:r>
            <a:r>
              <a:rPr lang="zh-CN" altLang="en-US" dirty="0" smtClean="0">
                <a:latin typeface="Arial Unicode MS" pitchFamily="34" charset="-120"/>
                <a:ea typeface="Arial Unicode MS" pitchFamily="34" charset="-120"/>
                <a:cs typeface="Arial Unicode MS" pitchFamily="34" charset="-120"/>
                <a:sym typeface="+mn-ea"/>
              </a:rPr>
              <a:t>)</a:t>
            </a:r>
            <a:endParaRPr lang="zh-CN" altLang="en-US" dirty="0">
              <a:latin typeface="Arial Unicode MS" pitchFamily="34" charset="-120"/>
              <a:ea typeface="Arial Unicode MS" pitchFamily="34" charset="-120"/>
              <a:cs typeface="Arial Unicode MS" pitchFamily="34" charset="-120"/>
            </a:endParaRPr>
          </a:p>
          <a:p>
            <a:pPr algn="l"/>
            <a:r>
              <a:rPr lang="zh-CN" altLang="en-US" dirty="0" smtClean="0">
                <a:latin typeface="Arial Unicode MS" pitchFamily="34" charset="-120"/>
                <a:ea typeface="Arial Unicode MS" pitchFamily="34" charset="-120"/>
                <a:cs typeface="Arial Unicode MS" pitchFamily="34" charset="-120"/>
                <a:sym typeface="+mn-ea"/>
              </a:rPr>
              <a:t>PPPoE </a:t>
            </a:r>
            <a:r>
              <a:rPr lang="en-US" altLang="zh-CN" dirty="0" smtClean="0">
                <a:latin typeface="Arial Unicode MS" pitchFamily="34" charset="-120"/>
                <a:ea typeface="Arial Unicode MS" pitchFamily="34" charset="-120"/>
                <a:cs typeface="Arial Unicode MS" pitchFamily="34" charset="-120"/>
                <a:sym typeface="+mn-ea"/>
              </a:rPr>
              <a:t>Password</a:t>
            </a:r>
            <a:r>
              <a:rPr lang="zh-CN" altLang="en-US" dirty="0" smtClean="0">
                <a:latin typeface="Arial Unicode MS" pitchFamily="34" charset="-120"/>
                <a:ea typeface="Arial Unicode MS" pitchFamily="34" charset="-120"/>
                <a:cs typeface="Arial Unicode MS" pitchFamily="34" charset="-120"/>
                <a:sym typeface="+mn-ea"/>
              </a:rPr>
              <a:t> = </a:t>
            </a:r>
            <a:r>
              <a:rPr lang="en-US" altLang="zh-CN" dirty="0" smtClean="0">
                <a:latin typeface="Arial Unicode MS" pitchFamily="34" charset="-120"/>
                <a:ea typeface="Arial Unicode MS" pitchFamily="34" charset="-120"/>
                <a:cs typeface="Arial Unicode MS" pitchFamily="34" charset="-120"/>
                <a:sym typeface="+mn-ea"/>
              </a:rPr>
              <a:t>Client Number</a:t>
            </a:r>
            <a:endParaRPr lang="zh-CN" altLang="en-US" dirty="0">
              <a:latin typeface="Arial Unicode MS" pitchFamily="34" charset="-120"/>
              <a:ea typeface="Arial Unicode MS" pitchFamily="34" charset="-120"/>
              <a:cs typeface="Arial Unicode MS" pitchFamily="34" charset="-120"/>
            </a:endParaRPr>
          </a:p>
          <a:p>
            <a:pPr algn="l"/>
            <a:endParaRPr lang="zh-CN" altLang="en-US" dirty="0">
              <a:latin typeface="Arial Unicode MS" pitchFamily="34" charset="-120"/>
              <a:ea typeface="Arial Unicode MS" pitchFamily="34" charset="-120"/>
              <a:cs typeface="Arial Unicode MS" pitchFamily="34" charset="-120"/>
            </a:endParaRPr>
          </a:p>
          <a:p>
            <a:pPr algn="l"/>
            <a:endParaRPr lang="zh-CN" altLang="en-US" dirty="0">
              <a:latin typeface="Arial Unicode MS" pitchFamily="34" charset="-120"/>
              <a:ea typeface="Arial Unicode MS" pitchFamily="34" charset="-120"/>
              <a:cs typeface="Arial Unicode MS" pitchFamily="34" charset="-120"/>
            </a:endParaRPr>
          </a:p>
        </p:txBody>
      </p:sp>
      <p:pic>
        <p:nvPicPr>
          <p:cNvPr id="3" name="圖片 8"/>
          <p:cNvPicPr>
            <a:picLocks noChangeAspect="1" noChangeArrowheads="1"/>
          </p:cNvPicPr>
          <p:nvPr/>
        </p:nvPicPr>
        <p:blipFill>
          <a:blip r:embed="rId2" cstate="print"/>
          <a:srcRect/>
          <a:stretch>
            <a:fillRect/>
          </a:stretch>
        </p:blipFill>
        <p:spPr>
          <a:xfrm>
            <a:off x="9239418" y="5004271"/>
            <a:ext cx="2896925" cy="1449213"/>
          </a:xfrm>
          <a:prstGeom prst="rect">
            <a:avLst/>
          </a:prstGeom>
          <a:noFill/>
          <a:ln w="9525">
            <a:noFill/>
            <a:miter lim="800000"/>
            <a:headEnd/>
            <a:tailEnd/>
          </a:ln>
        </p:spPr>
      </p:pic>
      <p:sp>
        <p:nvSpPr>
          <p:cNvPr id="4" name="文本框 3"/>
          <p:cNvSpPr txBox="1"/>
          <p:nvPr/>
        </p:nvSpPr>
        <p:spPr>
          <a:xfrm>
            <a:off x="3407414" y="6382840"/>
            <a:ext cx="5522346" cy="646331"/>
          </a:xfrm>
          <a:prstGeom prst="rect">
            <a:avLst/>
          </a:prstGeom>
          <a:noFill/>
        </p:spPr>
        <p:txBody>
          <a:bodyPr wrap="none" rtlCol="0">
            <a:spAutoFit/>
          </a:bodyPr>
          <a:lstStyle/>
          <a:p>
            <a:r>
              <a:rPr lang="en-US" altLang="zh-CN" dirty="0" smtClean="0">
                <a:solidFill>
                  <a:srgbClr val="0070C0"/>
                </a:solidFill>
              </a:rPr>
              <a:t>Zebra’s Official Website</a:t>
            </a:r>
            <a:r>
              <a:rPr lang="zh-CN" altLang="en-US" dirty="0" smtClean="0">
                <a:solidFill>
                  <a:srgbClr val="0070C0"/>
                </a:solidFill>
              </a:rPr>
              <a:t>：http://www.zebravpnbox.com/</a:t>
            </a:r>
          </a:p>
          <a:p>
            <a:endParaRPr lang="zh-CN" altLang="en-US" dirty="0"/>
          </a:p>
        </p:txBody>
      </p:sp>
      <p:sp>
        <p:nvSpPr>
          <p:cNvPr id="5" name="文字方塊 1"/>
          <p:cNvSpPr txBox="1"/>
          <p:nvPr/>
        </p:nvSpPr>
        <p:spPr>
          <a:xfrm>
            <a:off x="390990" y="406593"/>
            <a:ext cx="2906566" cy="461665"/>
          </a:xfrm>
          <a:prstGeom prst="rect">
            <a:avLst/>
          </a:prstGeom>
          <a:noFill/>
        </p:spPr>
        <p:txBody>
          <a:bodyPr wrap="none" rtlCol="0">
            <a:spAutoFit/>
          </a:bodyPr>
          <a:lstStyle/>
          <a:p>
            <a:pPr algn="ctr"/>
            <a:r>
              <a:rPr lang="en-US" altLang="zh-CN" sz="2400" b="1" dirty="0" smtClean="0">
                <a:solidFill>
                  <a:schemeClr val="accent1"/>
                </a:solidFill>
                <a:effectLst>
                  <a:outerShdw blurRad="38100" dist="38100" dir="2700000" algn="tl">
                    <a:srgbClr val="000000">
                      <a:alpha val="43137"/>
                    </a:srgbClr>
                  </a:outerShdw>
                </a:effectLst>
                <a:latin typeface="Arial Unicode MS" pitchFamily="34" charset="-120"/>
                <a:ea typeface="Arial Unicode MS" pitchFamily="34" charset="-120"/>
                <a:cs typeface="Arial Unicode MS" pitchFamily="34" charset="-120"/>
              </a:rPr>
              <a:t>Common Questions</a:t>
            </a:r>
            <a:endParaRPr lang="zh-TW" altLang="en-US" sz="2400" b="1" dirty="0">
              <a:solidFill>
                <a:schemeClr val="accent1"/>
              </a:solidFill>
              <a:effectLst>
                <a:outerShdw blurRad="38100" dist="38100" dir="2700000" algn="tl">
                  <a:srgbClr val="000000">
                    <a:alpha val="43137"/>
                  </a:srgbClr>
                </a:outerShdw>
              </a:effectLst>
              <a:latin typeface="Arial Unicode MS" pitchFamily="34" charset="-120"/>
              <a:ea typeface="Arial Unicode MS" pitchFamily="34" charset="-120"/>
              <a:cs typeface="Arial Unicode MS" pitchFamily="34" charset="-12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242515" y="370840"/>
            <a:ext cx="11596977" cy="6186309"/>
          </a:xfrm>
          <a:prstGeom prst="rect">
            <a:avLst/>
          </a:prstGeom>
          <a:noFill/>
        </p:spPr>
        <p:txBody>
          <a:bodyPr wrap="square" rtlCol="0">
            <a:spAutoFit/>
          </a:bodyPr>
          <a:lstStyle/>
          <a:p>
            <a:endParaRPr lang="en-US" altLang="zh-CN" dirty="0" smtClean="0">
              <a:solidFill>
                <a:schemeClr val="accent1"/>
              </a:solidFill>
              <a:effectLst>
                <a:outerShdw blurRad="38100" dist="25400" dir="5400000" algn="ctr" rotWithShape="0">
                  <a:srgbClr val="6E747A">
                    <a:alpha val="43000"/>
                  </a:srgbClr>
                </a:outerShdw>
              </a:effectLst>
              <a:latin typeface="Arial Unicode MS" pitchFamily="34" charset="-120"/>
              <a:ea typeface="Arial Unicode MS" pitchFamily="34" charset="-120"/>
              <a:cs typeface="Arial Unicode MS" pitchFamily="34" charset="-120"/>
            </a:endParaRPr>
          </a:p>
          <a:p>
            <a:endParaRPr lang="en-US" altLang="zh-CN" dirty="0">
              <a:solidFill>
                <a:schemeClr val="accent1"/>
              </a:solidFill>
              <a:effectLst>
                <a:outerShdw blurRad="38100" dist="25400" dir="5400000" algn="ctr" rotWithShape="0">
                  <a:srgbClr val="6E747A">
                    <a:alpha val="43000"/>
                  </a:srgbClr>
                </a:outerShdw>
              </a:effectLst>
              <a:latin typeface="Arial Unicode MS" pitchFamily="34" charset="-120"/>
              <a:ea typeface="Arial Unicode MS" pitchFamily="34" charset="-120"/>
              <a:cs typeface="Arial Unicode MS" pitchFamily="34" charset="-120"/>
            </a:endParaRPr>
          </a:p>
          <a:p>
            <a:r>
              <a:rPr lang="zh-CN" altLang="en-US" dirty="0" smtClean="0">
                <a:solidFill>
                  <a:schemeClr val="accent1"/>
                </a:solidFill>
                <a:effectLst>
                  <a:outerShdw blurRad="38100" dist="25400" dir="5400000" algn="ctr" rotWithShape="0">
                    <a:srgbClr val="6E747A">
                      <a:alpha val="43000"/>
                    </a:srgbClr>
                  </a:outerShdw>
                </a:effectLst>
                <a:latin typeface="Arial Unicode MS" pitchFamily="34" charset="-120"/>
                <a:ea typeface="Arial Unicode MS" pitchFamily="34" charset="-120"/>
                <a:cs typeface="Arial Unicode MS" pitchFamily="34" charset="-120"/>
              </a:rPr>
              <a:t>Q</a:t>
            </a:r>
            <a:r>
              <a:rPr lang="zh-CN" altLang="en-US" dirty="0">
                <a:solidFill>
                  <a:schemeClr val="accent1"/>
                </a:solidFill>
                <a:effectLst>
                  <a:outerShdw blurRad="38100" dist="25400" dir="5400000" algn="ctr" rotWithShape="0">
                    <a:srgbClr val="6E747A">
                      <a:alpha val="43000"/>
                    </a:srgbClr>
                  </a:outerShdw>
                </a:effectLst>
                <a:latin typeface="Arial Unicode MS" pitchFamily="34" charset="-120"/>
                <a:ea typeface="Arial Unicode MS" pitchFamily="34" charset="-120"/>
                <a:cs typeface="Arial Unicode MS" pitchFamily="34" charset="-120"/>
              </a:rPr>
              <a:t>: </a:t>
            </a:r>
            <a:r>
              <a:rPr lang="en-US" altLang="zh-TW" dirty="0" smtClean="0">
                <a:effectLst>
                  <a:outerShdw blurRad="38100" dist="25400" dir="5400000" algn="ctr" rotWithShape="0">
                    <a:srgbClr val="6E747A">
                      <a:alpha val="43000"/>
                    </a:srgbClr>
                  </a:outerShdw>
                </a:effectLst>
                <a:latin typeface="Arial Unicode MS" pitchFamily="34" charset="-120"/>
                <a:ea typeface="Arial Unicode MS" pitchFamily="34" charset="-120"/>
                <a:cs typeface="Arial Unicode MS" pitchFamily="34" charset="-120"/>
              </a:rPr>
              <a:t>Between portable and static public IP, which one goes well with Black and White Box?</a:t>
            </a:r>
            <a:endParaRPr lang="zh-CN" altLang="en-US" dirty="0">
              <a:latin typeface="Arial Unicode MS" pitchFamily="34" charset="-120"/>
              <a:ea typeface="Arial Unicode MS" pitchFamily="34" charset="-120"/>
              <a:cs typeface="Arial Unicode MS" pitchFamily="34" charset="-120"/>
            </a:endParaRPr>
          </a:p>
          <a:p>
            <a:endParaRPr lang="zh-CN" altLang="en-US" dirty="0">
              <a:latin typeface="Arial Unicode MS" pitchFamily="34" charset="-120"/>
              <a:ea typeface="Arial Unicode MS" pitchFamily="34" charset="-120"/>
              <a:cs typeface="Arial Unicode MS" pitchFamily="34" charset="-120"/>
            </a:endParaRPr>
          </a:p>
          <a:p>
            <a:r>
              <a:rPr lang="zh-CN" altLang="en-US" dirty="0">
                <a:solidFill>
                  <a:schemeClr val="accent1"/>
                </a:solidFill>
                <a:effectLst>
                  <a:outerShdw blurRad="38100" dist="25400" dir="5400000" algn="ctr" rotWithShape="0">
                    <a:srgbClr val="6E747A">
                      <a:alpha val="43000"/>
                    </a:srgbClr>
                  </a:outerShdw>
                </a:effectLst>
                <a:latin typeface="Arial Unicode MS" pitchFamily="34" charset="-120"/>
                <a:ea typeface="Arial Unicode MS" pitchFamily="34" charset="-120"/>
                <a:cs typeface="Arial Unicode MS" pitchFamily="34" charset="-120"/>
              </a:rPr>
              <a:t>A: </a:t>
            </a:r>
            <a:r>
              <a:rPr lang="zh-CN" altLang="en-US" dirty="0" smtClean="0">
                <a:solidFill>
                  <a:schemeClr val="accent1"/>
                </a:solidFill>
                <a:effectLst>
                  <a:outerShdw blurRad="38100" dist="25400" dir="5400000" algn="ctr" rotWithShape="0">
                    <a:srgbClr val="6E747A">
                      <a:alpha val="43000"/>
                    </a:srgbClr>
                  </a:outerShdw>
                </a:effectLst>
                <a:latin typeface="Arial Unicode MS" pitchFamily="34" charset="-120"/>
                <a:ea typeface="Arial Unicode MS" pitchFamily="34" charset="-120"/>
                <a:cs typeface="Arial Unicode MS" pitchFamily="34" charset="-120"/>
              </a:rPr>
              <a:t> </a:t>
            </a:r>
            <a:r>
              <a:rPr lang="en-US" altLang="zh-CN" dirty="0" smtClean="0">
                <a:effectLst>
                  <a:outerShdw blurRad="38100" dist="25400" dir="5400000" algn="ctr" rotWithShape="0">
                    <a:srgbClr val="6E747A">
                      <a:alpha val="43000"/>
                    </a:srgbClr>
                  </a:outerShdw>
                </a:effectLst>
                <a:latin typeface="Arial Unicode MS" pitchFamily="34" charset="-120"/>
                <a:ea typeface="Arial Unicode MS" pitchFamily="34" charset="-120"/>
                <a:cs typeface="Arial Unicode MS" pitchFamily="34" charset="-120"/>
              </a:rPr>
              <a:t>Black Box and White Box with static public IP provides the most stable internet connection in China, requiring Chunghwa Telecom application for internet services.</a:t>
            </a:r>
          </a:p>
          <a:p>
            <a:r>
              <a:rPr lang="zh-TW" altLang="en-US" dirty="0" smtClean="0">
                <a:solidFill>
                  <a:schemeClr val="accent1"/>
                </a:solidFill>
                <a:effectLst>
                  <a:outerShdw blurRad="38100" dist="25400" dir="5400000" algn="ctr" rotWithShape="0">
                    <a:srgbClr val="6E747A">
                      <a:alpha val="43000"/>
                    </a:srgbClr>
                  </a:outerShdw>
                </a:effectLst>
                <a:latin typeface="Arial Unicode MS" pitchFamily="34" charset="-120"/>
                <a:ea typeface="Arial Unicode MS" pitchFamily="34" charset="-120"/>
                <a:cs typeface="Arial Unicode MS" pitchFamily="34" charset="-120"/>
              </a:rPr>
              <a:t>      </a:t>
            </a:r>
            <a:r>
              <a:rPr lang="zh-CN" altLang="en-US" dirty="0" smtClean="0">
                <a:latin typeface="Arial Unicode MS" pitchFamily="34" charset="-120"/>
                <a:ea typeface="Arial Unicode MS" pitchFamily="34" charset="-120"/>
                <a:cs typeface="Arial Unicode MS" pitchFamily="34" charset="-120"/>
              </a:rPr>
              <a:t>1</a:t>
            </a:r>
            <a:r>
              <a:rPr lang="zh-CN" altLang="en-US" dirty="0">
                <a:latin typeface="Arial Unicode MS" pitchFamily="34" charset="-120"/>
                <a:ea typeface="Arial Unicode MS" pitchFamily="34" charset="-120"/>
                <a:cs typeface="Arial Unicode MS" pitchFamily="34" charset="-120"/>
              </a:rPr>
              <a:t>.Hinet : http://service.hinet.net/2004/adslstaticip.php</a:t>
            </a:r>
          </a:p>
          <a:p>
            <a:r>
              <a:rPr lang="zh-CN" altLang="en-US" dirty="0">
                <a:latin typeface="Arial Unicode MS" pitchFamily="34" charset="-120"/>
                <a:ea typeface="Arial Unicode MS" pitchFamily="34" charset="-120"/>
                <a:cs typeface="Arial Unicode MS" pitchFamily="34" charset="-120"/>
              </a:rPr>
              <a:t>      2.Sonet : http://www.so-net.net.tw/service/member/pppoe_fixip.htmloff120521</a:t>
            </a:r>
          </a:p>
          <a:p>
            <a:r>
              <a:rPr lang="en-US" altLang="zh-CN" dirty="0" smtClean="0">
                <a:latin typeface="Arial Unicode MS" pitchFamily="34" charset="-120"/>
                <a:ea typeface="Arial Unicode MS" pitchFamily="34" charset="-120"/>
                <a:cs typeface="Arial Unicode MS" pitchFamily="34" charset="-120"/>
              </a:rPr>
              <a:t>For instance, here is a tutorial for Chunghwa Telecom.</a:t>
            </a:r>
            <a:endParaRPr lang="zh-CN" altLang="en-US" dirty="0">
              <a:latin typeface="Arial Unicode MS" pitchFamily="34" charset="-120"/>
              <a:ea typeface="Arial Unicode MS" pitchFamily="34" charset="-120"/>
              <a:cs typeface="Arial Unicode MS" pitchFamily="34" charset="-120"/>
            </a:endParaRPr>
          </a:p>
          <a:p>
            <a:r>
              <a:rPr lang="zh-CN" altLang="en-US" dirty="0">
                <a:latin typeface="Arial Unicode MS" pitchFamily="34" charset="-120"/>
                <a:ea typeface="Arial Unicode MS" pitchFamily="34" charset="-120"/>
                <a:cs typeface="Arial Unicode MS" pitchFamily="34" charset="-120"/>
              </a:rPr>
              <a:t>Step 1. </a:t>
            </a:r>
            <a:r>
              <a:rPr lang="en-US" altLang="zh-CN" dirty="0" smtClean="0">
                <a:latin typeface="Arial Unicode MS" pitchFamily="34" charset="-120"/>
                <a:ea typeface="Arial Unicode MS" pitchFamily="34" charset="-120"/>
                <a:cs typeface="Arial Unicode MS" pitchFamily="34" charset="-120"/>
              </a:rPr>
              <a:t>First, access Chunghwa Telecom’s application page for static IP. Then, click “I agree to the terms of service” at the bottom.</a:t>
            </a:r>
            <a:endParaRPr lang="zh-CN" altLang="en-US" dirty="0">
              <a:latin typeface="Arial Unicode MS" pitchFamily="34" charset="-120"/>
              <a:ea typeface="Arial Unicode MS" pitchFamily="34" charset="-120"/>
              <a:cs typeface="Arial Unicode MS" pitchFamily="34" charset="-120"/>
            </a:endParaRPr>
          </a:p>
          <a:p>
            <a:r>
              <a:rPr lang="zh-CN" altLang="en-US" dirty="0">
                <a:latin typeface="Arial Unicode MS" pitchFamily="34" charset="-120"/>
                <a:ea typeface="Arial Unicode MS" pitchFamily="34" charset="-120"/>
                <a:cs typeface="Arial Unicode MS" pitchFamily="34" charset="-120"/>
              </a:rPr>
              <a:t>Step 2. </a:t>
            </a:r>
            <a:r>
              <a:rPr lang="en-US" altLang="zh-CN" dirty="0" smtClean="0">
                <a:latin typeface="Arial Unicode MS" pitchFamily="34" charset="-120"/>
                <a:ea typeface="Arial Unicode MS" pitchFamily="34" charset="-120"/>
                <a:cs typeface="Arial Unicode MS" pitchFamily="34" charset="-120"/>
              </a:rPr>
              <a:t>Next, type in client number(HN Number) and client password that is written on the back of </a:t>
            </a:r>
            <a:r>
              <a:rPr lang="en-US" altLang="zh-CN" dirty="0" err="1" smtClean="0">
                <a:latin typeface="Arial Unicode MS" pitchFamily="34" charset="-120"/>
                <a:ea typeface="Arial Unicode MS" pitchFamily="34" charset="-120"/>
                <a:cs typeface="Arial Unicode MS" pitchFamily="34" charset="-120"/>
              </a:rPr>
              <a:t>Hinet</a:t>
            </a:r>
            <a:r>
              <a:rPr lang="en-US" altLang="zh-CN" dirty="0" smtClean="0">
                <a:latin typeface="Arial Unicode MS" pitchFamily="34" charset="-120"/>
                <a:ea typeface="Arial Unicode MS" pitchFamily="34" charset="-120"/>
                <a:cs typeface="Arial Unicode MS" pitchFamily="34" charset="-120"/>
              </a:rPr>
              <a:t> ADSL card as the following picture.</a:t>
            </a:r>
            <a:endParaRPr lang="zh-CN" altLang="en-US" dirty="0">
              <a:latin typeface="Arial Unicode MS" pitchFamily="34" charset="-120"/>
              <a:ea typeface="Arial Unicode MS" pitchFamily="34" charset="-120"/>
              <a:cs typeface="Arial Unicode MS" pitchFamily="34" charset="-120"/>
            </a:endParaRPr>
          </a:p>
          <a:p>
            <a:endParaRPr lang="zh-CN" altLang="en-US" dirty="0">
              <a:latin typeface="Arial Unicode MS" pitchFamily="34" charset="-120"/>
              <a:ea typeface="Arial Unicode MS" pitchFamily="34" charset="-120"/>
              <a:cs typeface="Arial Unicode MS" pitchFamily="34" charset="-120"/>
            </a:endParaRPr>
          </a:p>
          <a:p>
            <a:endParaRPr lang="zh-CN" altLang="en-US" dirty="0">
              <a:latin typeface="Arial Unicode MS" pitchFamily="34" charset="-120"/>
              <a:ea typeface="Arial Unicode MS" pitchFamily="34" charset="-120"/>
              <a:cs typeface="Arial Unicode MS" pitchFamily="34" charset="-120"/>
            </a:endParaRPr>
          </a:p>
          <a:p>
            <a:endParaRPr lang="zh-CN" altLang="en-US" dirty="0">
              <a:latin typeface="Arial Unicode MS" pitchFamily="34" charset="-120"/>
              <a:ea typeface="Arial Unicode MS" pitchFamily="34" charset="-120"/>
              <a:cs typeface="Arial Unicode MS" pitchFamily="34" charset="-120"/>
            </a:endParaRPr>
          </a:p>
          <a:p>
            <a:endParaRPr lang="zh-CN" altLang="en-US" dirty="0">
              <a:latin typeface="Arial Unicode MS" pitchFamily="34" charset="-120"/>
              <a:ea typeface="Arial Unicode MS" pitchFamily="34" charset="-120"/>
              <a:cs typeface="Arial Unicode MS" pitchFamily="34" charset="-120"/>
            </a:endParaRPr>
          </a:p>
          <a:p>
            <a:endParaRPr lang="zh-CN" altLang="en-US" dirty="0">
              <a:latin typeface="Arial Unicode MS" pitchFamily="34" charset="-120"/>
              <a:ea typeface="Arial Unicode MS" pitchFamily="34" charset="-120"/>
              <a:cs typeface="Arial Unicode MS" pitchFamily="34" charset="-120"/>
            </a:endParaRPr>
          </a:p>
          <a:p>
            <a:r>
              <a:rPr lang="zh-CN" altLang="en-US" dirty="0" smtClean="0">
                <a:latin typeface="Arial Unicode MS" pitchFamily="34" charset="-120"/>
                <a:ea typeface="Arial Unicode MS" pitchFamily="34" charset="-120"/>
                <a:cs typeface="Arial Unicode MS" pitchFamily="34" charset="-120"/>
              </a:rPr>
              <a:t>Step </a:t>
            </a:r>
            <a:r>
              <a:rPr lang="zh-CN" altLang="en-US" dirty="0">
                <a:latin typeface="Arial Unicode MS" pitchFamily="34" charset="-120"/>
                <a:ea typeface="Arial Unicode MS" pitchFamily="34" charset="-120"/>
                <a:cs typeface="Arial Unicode MS" pitchFamily="34" charset="-120"/>
              </a:rPr>
              <a:t>3. </a:t>
            </a:r>
            <a:r>
              <a:rPr lang="en-US" altLang="zh-CN" dirty="0" smtClean="0">
                <a:latin typeface="Arial Unicode MS" pitchFamily="34" charset="-120"/>
                <a:ea typeface="Arial Unicode MS" pitchFamily="34" charset="-120"/>
                <a:cs typeface="Arial Unicode MS" pitchFamily="34" charset="-120"/>
              </a:rPr>
              <a:t>Then, you can see the condition of IP, indicating “8 Portable IP”. </a:t>
            </a:r>
            <a:r>
              <a:rPr lang="en-US" altLang="zh-TW" dirty="0" smtClean="0">
                <a:latin typeface="Arial Unicode MS" pitchFamily="34" charset="-120"/>
                <a:ea typeface="Arial Unicode MS" pitchFamily="34" charset="-120"/>
                <a:cs typeface="Arial Unicode MS" pitchFamily="34" charset="-120"/>
              </a:rPr>
              <a:t>Click “Change into 1 Static IP + 7 Portable IP” and type in your E-mail address in the “E-mail” section (When the application is finished, information for static IP will be sent to your e-mail address for backup). At last, Click the “Confirm” button.</a:t>
            </a:r>
            <a:endParaRPr lang="zh-CN" altLang="en-US" dirty="0">
              <a:latin typeface="Arial Unicode MS" pitchFamily="34" charset="-120"/>
              <a:ea typeface="Arial Unicode MS" pitchFamily="34" charset="-120"/>
              <a:cs typeface="Arial Unicode MS" pitchFamily="34" charset="-120"/>
            </a:endParaRPr>
          </a:p>
          <a:p>
            <a:r>
              <a:rPr lang="zh-CN" altLang="en-US" dirty="0">
                <a:latin typeface="Arial Unicode MS" pitchFamily="34" charset="-120"/>
                <a:ea typeface="Arial Unicode MS" pitchFamily="34" charset="-120"/>
                <a:cs typeface="Arial Unicode MS" pitchFamily="34" charset="-120"/>
              </a:rPr>
              <a:t>Step 4. </a:t>
            </a:r>
            <a:r>
              <a:rPr lang="en-US" altLang="zh-CN" dirty="0" smtClean="0">
                <a:latin typeface="Arial Unicode MS" pitchFamily="34" charset="-120"/>
                <a:ea typeface="Arial Unicode MS" pitchFamily="34" charset="-120"/>
                <a:cs typeface="Arial Unicode MS" pitchFamily="34" charset="-120"/>
              </a:rPr>
              <a:t>Finally, the settings are done.</a:t>
            </a:r>
            <a:endParaRPr lang="zh-CN" altLang="en-US" dirty="0">
              <a:latin typeface="Arial Unicode MS" pitchFamily="34" charset="-120"/>
              <a:ea typeface="Arial Unicode MS" pitchFamily="34" charset="-120"/>
              <a:cs typeface="Arial Unicode MS" pitchFamily="34" charset="-120"/>
            </a:endParaRPr>
          </a:p>
        </p:txBody>
      </p:sp>
      <p:pic>
        <p:nvPicPr>
          <p:cNvPr id="5" name="图片 4"/>
          <p:cNvPicPr>
            <a:picLocks noChangeAspect="1"/>
          </p:cNvPicPr>
          <p:nvPr/>
        </p:nvPicPr>
        <p:blipFill>
          <a:blip r:embed="rId2"/>
          <a:stretch>
            <a:fillRect/>
          </a:stretch>
        </p:blipFill>
        <p:spPr>
          <a:xfrm>
            <a:off x="2816363" y="3963726"/>
            <a:ext cx="4889859" cy="1289755"/>
          </a:xfrm>
          <a:prstGeom prst="rect">
            <a:avLst/>
          </a:prstGeom>
        </p:spPr>
      </p:pic>
      <p:pic>
        <p:nvPicPr>
          <p:cNvPr id="7" name="图片 6"/>
          <p:cNvPicPr>
            <a:picLocks noChangeAspect="1"/>
          </p:cNvPicPr>
          <p:nvPr/>
        </p:nvPicPr>
        <p:blipFill>
          <a:blip r:embed="rId3"/>
          <a:stretch>
            <a:fillRect/>
          </a:stretch>
        </p:blipFill>
        <p:spPr>
          <a:xfrm>
            <a:off x="7709095" y="3691435"/>
            <a:ext cx="3354482" cy="1660451"/>
          </a:xfrm>
          <a:prstGeom prst="rect">
            <a:avLst/>
          </a:prstGeom>
        </p:spPr>
      </p:pic>
      <p:sp>
        <p:nvSpPr>
          <p:cNvPr id="8" name="文字方塊 1"/>
          <p:cNvSpPr txBox="1"/>
          <p:nvPr/>
        </p:nvSpPr>
        <p:spPr>
          <a:xfrm>
            <a:off x="390990" y="406593"/>
            <a:ext cx="2906566" cy="461665"/>
          </a:xfrm>
          <a:prstGeom prst="rect">
            <a:avLst/>
          </a:prstGeom>
          <a:noFill/>
        </p:spPr>
        <p:txBody>
          <a:bodyPr wrap="none" rtlCol="0">
            <a:spAutoFit/>
          </a:bodyPr>
          <a:lstStyle/>
          <a:p>
            <a:pPr algn="ctr"/>
            <a:r>
              <a:rPr lang="en-US" altLang="zh-TW" sz="2400" b="1" dirty="0" smtClean="0">
                <a:solidFill>
                  <a:schemeClr val="accent1"/>
                </a:solidFill>
                <a:effectLst>
                  <a:outerShdw blurRad="38100" dist="38100" dir="2700000" algn="tl">
                    <a:srgbClr val="000000">
                      <a:alpha val="43137"/>
                    </a:srgbClr>
                  </a:outerShdw>
                </a:effectLst>
                <a:latin typeface="Arial Unicode MS" pitchFamily="34" charset="-120"/>
                <a:ea typeface="Arial Unicode MS" pitchFamily="34" charset="-120"/>
                <a:cs typeface="Arial Unicode MS" pitchFamily="34" charset="-120"/>
              </a:rPr>
              <a:t>Common Questions</a:t>
            </a:r>
            <a:endParaRPr lang="zh-TW" altLang="en-US" sz="2400" b="1" dirty="0">
              <a:solidFill>
                <a:schemeClr val="accent1"/>
              </a:solidFill>
              <a:effectLst>
                <a:outerShdw blurRad="38100" dist="38100" dir="2700000" algn="tl">
                  <a:srgbClr val="000000">
                    <a:alpha val="43137"/>
                  </a:srgbClr>
                </a:outerShdw>
              </a:effectLst>
              <a:latin typeface="Arial Unicode MS" pitchFamily="34" charset="-120"/>
              <a:ea typeface="Arial Unicode MS" pitchFamily="34" charset="-120"/>
              <a:cs typeface="Arial Unicode MS" pitchFamily="34" charset="-120"/>
            </a:endParaRPr>
          </a:p>
        </p:txBody>
      </p:sp>
      <p:sp>
        <p:nvSpPr>
          <p:cNvPr id="9" name="文本框 3"/>
          <p:cNvSpPr txBox="1"/>
          <p:nvPr/>
        </p:nvSpPr>
        <p:spPr>
          <a:xfrm>
            <a:off x="3407414" y="6382840"/>
            <a:ext cx="5522346" cy="646331"/>
          </a:xfrm>
          <a:prstGeom prst="rect">
            <a:avLst/>
          </a:prstGeom>
          <a:noFill/>
        </p:spPr>
        <p:txBody>
          <a:bodyPr wrap="none" rtlCol="0">
            <a:spAutoFit/>
          </a:bodyPr>
          <a:lstStyle/>
          <a:p>
            <a:r>
              <a:rPr lang="en-US" altLang="zh-CN" dirty="0" smtClean="0">
                <a:solidFill>
                  <a:srgbClr val="0070C0"/>
                </a:solidFill>
              </a:rPr>
              <a:t>Zebra’s Official Website</a:t>
            </a:r>
            <a:r>
              <a:rPr lang="zh-CN" altLang="en-US" dirty="0" smtClean="0">
                <a:solidFill>
                  <a:srgbClr val="0070C0"/>
                </a:solidFill>
              </a:rPr>
              <a:t>：http://www.zebravpnbox.com/</a:t>
            </a:r>
          </a:p>
          <a:p>
            <a:endParaRPr lang="zh-CN" alt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390990" y="868258"/>
            <a:ext cx="10890885" cy="6463308"/>
          </a:xfrm>
          <a:prstGeom prst="rect">
            <a:avLst/>
          </a:prstGeom>
          <a:noFill/>
        </p:spPr>
        <p:txBody>
          <a:bodyPr wrap="square" rtlCol="0">
            <a:spAutoFit/>
          </a:bodyPr>
          <a:lstStyle/>
          <a:p>
            <a:r>
              <a:rPr lang="zh-CN" altLang="en-US" dirty="0">
                <a:solidFill>
                  <a:schemeClr val="accent1"/>
                </a:solidFill>
                <a:effectLst>
                  <a:outerShdw blurRad="38100" dist="25400" dir="5400000" algn="ctr" rotWithShape="0">
                    <a:srgbClr val="6E747A">
                      <a:alpha val="43000"/>
                    </a:srgbClr>
                  </a:outerShdw>
                </a:effectLst>
                <a:latin typeface="Arial Unicode MS" pitchFamily="34" charset="-120"/>
                <a:ea typeface="Arial Unicode MS" pitchFamily="34" charset="-120"/>
                <a:cs typeface="Arial Unicode MS" pitchFamily="34" charset="-120"/>
              </a:rPr>
              <a:t>Q: </a:t>
            </a:r>
            <a:r>
              <a:rPr lang="en-US" altLang="zh-CN" dirty="0" smtClean="0">
                <a:effectLst>
                  <a:outerShdw blurRad="38100" dist="25400" dir="5400000" algn="ctr" rotWithShape="0">
                    <a:srgbClr val="6E747A">
                      <a:alpha val="43000"/>
                    </a:srgbClr>
                  </a:outerShdw>
                </a:effectLst>
                <a:latin typeface="Arial Unicode MS" pitchFamily="34" charset="-120"/>
                <a:ea typeface="Arial Unicode MS" pitchFamily="34" charset="-120"/>
                <a:cs typeface="Arial Unicode MS" pitchFamily="34" charset="-120"/>
              </a:rPr>
              <a:t>As the application for static IP is finished, how do I change the dial-up internet setting, in order to gain access to stable public IP?</a:t>
            </a:r>
            <a:endParaRPr lang="zh-CN" altLang="en-US" dirty="0">
              <a:latin typeface="Arial Unicode MS" pitchFamily="34" charset="-120"/>
              <a:ea typeface="Arial Unicode MS" pitchFamily="34" charset="-120"/>
              <a:cs typeface="Arial Unicode MS" pitchFamily="34" charset="-120"/>
            </a:endParaRPr>
          </a:p>
          <a:p>
            <a:endParaRPr lang="zh-CN" altLang="en-US" dirty="0">
              <a:latin typeface="Arial Unicode MS" pitchFamily="34" charset="-120"/>
              <a:ea typeface="Arial Unicode MS" pitchFamily="34" charset="-120"/>
              <a:cs typeface="Arial Unicode MS" pitchFamily="34" charset="-120"/>
            </a:endParaRPr>
          </a:p>
          <a:p>
            <a:r>
              <a:rPr lang="zh-CN" altLang="en-US" dirty="0">
                <a:solidFill>
                  <a:schemeClr val="accent1"/>
                </a:solidFill>
                <a:effectLst>
                  <a:outerShdw blurRad="38100" dist="25400" dir="5400000" algn="ctr" rotWithShape="0">
                    <a:srgbClr val="6E747A">
                      <a:alpha val="43000"/>
                    </a:srgbClr>
                  </a:outerShdw>
                </a:effectLst>
                <a:latin typeface="Arial Unicode MS" pitchFamily="34" charset="-120"/>
                <a:ea typeface="Arial Unicode MS" pitchFamily="34" charset="-120"/>
                <a:cs typeface="Arial Unicode MS" pitchFamily="34" charset="-120"/>
              </a:rPr>
              <a:t>A</a:t>
            </a:r>
            <a:r>
              <a:rPr lang="zh-CN" altLang="en-US" dirty="0" smtClean="0">
                <a:solidFill>
                  <a:schemeClr val="accent1"/>
                </a:solidFill>
                <a:effectLst>
                  <a:outerShdw blurRad="38100" dist="25400" dir="5400000" algn="ctr" rotWithShape="0">
                    <a:srgbClr val="6E747A">
                      <a:alpha val="43000"/>
                    </a:srgbClr>
                  </a:outerShdw>
                </a:effectLst>
                <a:latin typeface="Arial Unicode MS" pitchFamily="34" charset="-120"/>
                <a:ea typeface="Arial Unicode MS" pitchFamily="34" charset="-120"/>
                <a:cs typeface="Arial Unicode MS" pitchFamily="34" charset="-120"/>
              </a:rPr>
              <a:t>: </a:t>
            </a:r>
            <a:r>
              <a:rPr lang="en-US" altLang="zh-CN" dirty="0" smtClean="0">
                <a:effectLst>
                  <a:outerShdw blurRad="38100" dist="25400" dir="5400000" algn="ctr" rotWithShape="0">
                    <a:srgbClr val="6E747A">
                      <a:alpha val="43000"/>
                    </a:srgbClr>
                  </a:outerShdw>
                </a:effectLst>
                <a:latin typeface="Arial Unicode MS" pitchFamily="34" charset="-120"/>
                <a:ea typeface="Arial Unicode MS" pitchFamily="34" charset="-120"/>
                <a:cs typeface="Arial Unicode MS" pitchFamily="34" charset="-120"/>
              </a:rPr>
              <a:t>To access to static IP, the process of dialing up might slightly change. For Chunghwa Telecom users, if you were using “12345678@hinet.com”  as your dial-up account to get a “Portable IP Address”, now, you need to change it into “12345678@ip.hinet.com” . Have you noticed the differences? </a:t>
            </a:r>
          </a:p>
          <a:p>
            <a:r>
              <a:rPr lang="en-US" altLang="zh-CN" dirty="0" smtClean="0">
                <a:effectLst>
                  <a:outerShdw blurRad="38100" dist="25400" dir="5400000" algn="ctr" rotWithShape="0">
                    <a:srgbClr val="6E747A">
                      <a:alpha val="43000"/>
                    </a:srgbClr>
                  </a:outerShdw>
                </a:effectLst>
                <a:latin typeface="Arial Unicode MS" pitchFamily="34" charset="-120"/>
                <a:ea typeface="Arial Unicode MS" pitchFamily="34" charset="-120"/>
                <a:cs typeface="Arial Unicode MS" pitchFamily="34" charset="-120"/>
              </a:rPr>
              <a:t>Simply add in “</a:t>
            </a:r>
            <a:r>
              <a:rPr lang="en-US" altLang="zh-CN" dirty="0" err="1" smtClean="0">
                <a:effectLst>
                  <a:outerShdw blurRad="38100" dist="25400" dir="5400000" algn="ctr" rotWithShape="0">
                    <a:srgbClr val="6E747A">
                      <a:alpha val="43000"/>
                    </a:srgbClr>
                  </a:outerShdw>
                </a:effectLst>
                <a:latin typeface="Arial Unicode MS" pitchFamily="34" charset="-120"/>
                <a:ea typeface="Arial Unicode MS" pitchFamily="34" charset="-120"/>
                <a:cs typeface="Arial Unicode MS" pitchFamily="34" charset="-120"/>
              </a:rPr>
              <a:t>ip</a:t>
            </a:r>
            <a:r>
              <a:rPr lang="en-US" altLang="zh-CN" dirty="0" smtClean="0">
                <a:effectLst>
                  <a:outerShdw blurRad="38100" dist="25400" dir="5400000" algn="ctr" rotWithShape="0">
                    <a:srgbClr val="6E747A">
                      <a:alpha val="43000"/>
                    </a:srgbClr>
                  </a:outerShdw>
                </a:effectLst>
                <a:latin typeface="Arial Unicode MS" pitchFamily="34" charset="-120"/>
                <a:ea typeface="Arial Unicode MS" pitchFamily="34" charset="-120"/>
                <a:cs typeface="Arial Unicode MS" pitchFamily="34" charset="-120"/>
              </a:rPr>
              <a:t>.” into the dial-up account, the IP you get will become your personal stable IP.</a:t>
            </a:r>
          </a:p>
          <a:p>
            <a:r>
              <a:rPr lang="en-US" altLang="zh-CN" dirty="0" err="1" smtClean="0">
                <a:effectLst>
                  <a:outerShdw blurRad="38100" dist="25400" dir="5400000" algn="ctr" rotWithShape="0">
                    <a:srgbClr val="6E747A">
                      <a:alpha val="43000"/>
                    </a:srgbClr>
                  </a:outerShdw>
                </a:effectLst>
                <a:latin typeface="Arial Unicode MS" pitchFamily="34" charset="-120"/>
                <a:ea typeface="Arial Unicode MS" pitchFamily="34" charset="-120"/>
                <a:cs typeface="Arial Unicode MS" pitchFamily="34" charset="-120"/>
              </a:rPr>
              <a:t>Sonet</a:t>
            </a:r>
            <a:r>
              <a:rPr lang="en-US" altLang="zh-CN" dirty="0" smtClean="0">
                <a:effectLst>
                  <a:outerShdw blurRad="38100" dist="25400" dir="5400000" algn="ctr" rotWithShape="0">
                    <a:srgbClr val="6E747A">
                      <a:alpha val="43000"/>
                    </a:srgbClr>
                  </a:outerShdw>
                </a:effectLst>
                <a:latin typeface="Arial Unicode MS" pitchFamily="34" charset="-120"/>
                <a:ea typeface="Arial Unicode MS" pitchFamily="34" charset="-120"/>
                <a:cs typeface="Arial Unicode MS" pitchFamily="34" charset="-120"/>
              </a:rPr>
              <a:t> is the same as well. You can also get a static IP by dialing up “Account name@ip.so-net.net.tw”.</a:t>
            </a:r>
          </a:p>
          <a:p>
            <a:endParaRPr lang="en-US" altLang="zh-CN" dirty="0" smtClean="0">
              <a:solidFill>
                <a:schemeClr val="accent1"/>
              </a:solidFill>
              <a:effectLst>
                <a:outerShdw blurRad="38100" dist="25400" dir="5400000" algn="ctr" rotWithShape="0">
                  <a:srgbClr val="6E747A">
                    <a:alpha val="43000"/>
                  </a:srgbClr>
                </a:outerShdw>
              </a:effectLst>
              <a:latin typeface="Arial Unicode MS" pitchFamily="34" charset="-120"/>
              <a:ea typeface="Arial Unicode MS" pitchFamily="34" charset="-120"/>
              <a:cs typeface="Arial Unicode MS" pitchFamily="34" charset="-120"/>
            </a:endParaRPr>
          </a:p>
          <a:p>
            <a:pPr algn="l"/>
            <a:r>
              <a:rPr lang="zh-CN" altLang="en-US" dirty="0" smtClean="0">
                <a:solidFill>
                  <a:schemeClr val="accent1"/>
                </a:solidFill>
                <a:effectLst>
                  <a:outerShdw blurRad="38100" dist="25400" dir="5400000" algn="ctr" rotWithShape="0">
                    <a:srgbClr val="6E747A">
                      <a:alpha val="43000"/>
                    </a:srgbClr>
                  </a:outerShdw>
                </a:effectLst>
                <a:latin typeface="Arial Unicode MS" pitchFamily="34" charset="-120"/>
                <a:ea typeface="Arial Unicode MS" pitchFamily="34" charset="-120"/>
                <a:cs typeface="Arial Unicode MS" pitchFamily="34" charset="-120"/>
              </a:rPr>
              <a:t>Q</a:t>
            </a:r>
            <a:r>
              <a:rPr lang="zh-CN" altLang="en-US" dirty="0">
                <a:solidFill>
                  <a:schemeClr val="accent1"/>
                </a:solidFill>
                <a:effectLst>
                  <a:outerShdw blurRad="38100" dist="25400" dir="5400000" algn="ctr" rotWithShape="0">
                    <a:srgbClr val="6E747A">
                      <a:alpha val="43000"/>
                    </a:srgbClr>
                  </a:outerShdw>
                </a:effectLst>
                <a:latin typeface="Arial Unicode MS" pitchFamily="34" charset="-120"/>
                <a:ea typeface="Arial Unicode MS" pitchFamily="34" charset="-120"/>
                <a:cs typeface="Arial Unicode MS" pitchFamily="34" charset="-120"/>
              </a:rPr>
              <a:t>: </a:t>
            </a:r>
            <a:r>
              <a:rPr lang="en-US" altLang="zh-CN" dirty="0" smtClean="0">
                <a:solidFill>
                  <a:schemeClr val="tx1"/>
                </a:solidFill>
                <a:effectLst/>
                <a:latin typeface="Arial Unicode MS" pitchFamily="34" charset="-120"/>
                <a:ea typeface="Arial Unicode MS" pitchFamily="34" charset="-120"/>
                <a:cs typeface="Arial Unicode MS" pitchFamily="34" charset="-120"/>
              </a:rPr>
              <a:t>What if </a:t>
            </a:r>
            <a:r>
              <a:rPr lang="en-US" altLang="zh-TW" dirty="0" smtClean="0">
                <a:solidFill>
                  <a:schemeClr val="tx1"/>
                </a:solidFill>
                <a:effectLst/>
                <a:latin typeface="Arial Unicode MS" pitchFamily="34" charset="-120"/>
                <a:ea typeface="Arial Unicode MS" pitchFamily="34" charset="-120"/>
                <a:cs typeface="Arial Unicode MS" pitchFamily="34" charset="-120"/>
              </a:rPr>
              <a:t>I forget my password?</a:t>
            </a:r>
            <a:endParaRPr lang="zh-CN" altLang="en-US" dirty="0">
              <a:solidFill>
                <a:schemeClr val="tx1"/>
              </a:solidFill>
              <a:effectLst/>
              <a:latin typeface="Arial Unicode MS" pitchFamily="34" charset="-120"/>
              <a:ea typeface="Arial Unicode MS" pitchFamily="34" charset="-120"/>
              <a:cs typeface="Arial Unicode MS" pitchFamily="34" charset="-120"/>
            </a:endParaRPr>
          </a:p>
          <a:p>
            <a:pPr algn="l"/>
            <a:endParaRPr lang="zh-CN" altLang="en-US" dirty="0">
              <a:solidFill>
                <a:schemeClr val="tx1"/>
              </a:solidFill>
              <a:effectLst>
                <a:outerShdw blurRad="38100" dist="19050" dir="2700000" algn="tl" rotWithShape="0">
                  <a:schemeClr val="dk1">
                    <a:alpha val="40000"/>
                  </a:schemeClr>
                </a:outerShdw>
              </a:effectLst>
              <a:latin typeface="Arial Unicode MS" pitchFamily="34" charset="-120"/>
              <a:ea typeface="Arial Unicode MS" pitchFamily="34" charset="-120"/>
              <a:cs typeface="Arial Unicode MS" pitchFamily="34" charset="-120"/>
            </a:endParaRPr>
          </a:p>
          <a:p>
            <a:pPr algn="l"/>
            <a:r>
              <a:rPr lang="zh-CN" altLang="en-US" dirty="0">
                <a:solidFill>
                  <a:schemeClr val="accent1"/>
                </a:solidFill>
                <a:effectLst>
                  <a:outerShdw blurRad="38100" dist="25400" dir="5400000" algn="ctr" rotWithShape="0">
                    <a:srgbClr val="6E747A">
                      <a:alpha val="43000"/>
                    </a:srgbClr>
                  </a:outerShdw>
                </a:effectLst>
                <a:latin typeface="Arial Unicode MS" pitchFamily="34" charset="-120"/>
                <a:ea typeface="Arial Unicode MS" pitchFamily="34" charset="-120"/>
                <a:cs typeface="Arial Unicode MS" pitchFamily="34" charset="-120"/>
              </a:rPr>
              <a:t>A: </a:t>
            </a:r>
            <a:r>
              <a:rPr lang="en-US" altLang="zh-CN" dirty="0" smtClean="0">
                <a:solidFill>
                  <a:schemeClr val="tx1"/>
                </a:solidFill>
                <a:effectLst/>
                <a:latin typeface="Arial Unicode MS" pitchFamily="34" charset="-120"/>
                <a:ea typeface="Arial Unicode MS" pitchFamily="34" charset="-120"/>
                <a:cs typeface="Arial Unicode MS" pitchFamily="34" charset="-120"/>
              </a:rPr>
              <a:t>Router’s default user name:</a:t>
            </a:r>
            <a:r>
              <a:rPr lang="zh-CN" altLang="en-US" dirty="0" smtClean="0">
                <a:solidFill>
                  <a:schemeClr val="tx1"/>
                </a:solidFill>
                <a:effectLst/>
                <a:latin typeface="Arial Unicode MS" pitchFamily="34" charset="-120"/>
                <a:ea typeface="Arial Unicode MS" pitchFamily="34" charset="-120"/>
                <a:cs typeface="Arial Unicode MS" pitchFamily="34" charset="-120"/>
              </a:rPr>
              <a:t>admin</a:t>
            </a:r>
            <a:r>
              <a:rPr lang="en-US" altLang="zh-CN" dirty="0" smtClean="0">
                <a:latin typeface="Arial Unicode MS" pitchFamily="34" charset="-120"/>
                <a:ea typeface="Arial Unicode MS" pitchFamily="34" charset="-120"/>
                <a:cs typeface="Arial Unicode MS" pitchFamily="34" charset="-120"/>
              </a:rPr>
              <a:t>, password: </a:t>
            </a:r>
            <a:r>
              <a:rPr lang="zh-CN" altLang="en-US" dirty="0" smtClean="0">
                <a:solidFill>
                  <a:schemeClr val="tx1"/>
                </a:solidFill>
                <a:effectLst/>
                <a:latin typeface="Arial Unicode MS" pitchFamily="34" charset="-120"/>
                <a:ea typeface="Arial Unicode MS" pitchFamily="34" charset="-120"/>
                <a:cs typeface="Arial Unicode MS" pitchFamily="34" charset="-120"/>
              </a:rPr>
              <a:t>admin</a:t>
            </a:r>
            <a:r>
              <a:rPr lang="en-US" altLang="zh-CN" dirty="0" smtClean="0">
                <a:solidFill>
                  <a:schemeClr val="tx1"/>
                </a:solidFill>
                <a:effectLst/>
                <a:latin typeface="Arial Unicode MS" pitchFamily="34" charset="-120"/>
                <a:ea typeface="Arial Unicode MS" pitchFamily="34" charset="-120"/>
                <a:cs typeface="Arial Unicode MS" pitchFamily="34" charset="-120"/>
              </a:rPr>
              <a:t>. </a:t>
            </a:r>
            <a:r>
              <a:rPr lang="en-US" altLang="zh-CN" dirty="0" smtClean="0">
                <a:latin typeface="Arial Unicode MS" pitchFamily="34" charset="-120"/>
                <a:ea typeface="Arial Unicode MS" pitchFamily="34" charset="-120"/>
                <a:cs typeface="Arial Unicode MS" pitchFamily="34" charset="-120"/>
              </a:rPr>
              <a:t>By l</a:t>
            </a:r>
            <a:r>
              <a:rPr lang="en-US" altLang="zh-CN" dirty="0" smtClean="0">
                <a:solidFill>
                  <a:schemeClr val="tx1"/>
                </a:solidFill>
                <a:effectLst/>
                <a:latin typeface="Arial Unicode MS" pitchFamily="34" charset="-120"/>
                <a:ea typeface="Arial Unicode MS" pitchFamily="34" charset="-120"/>
                <a:cs typeface="Arial Unicode MS" pitchFamily="34" charset="-120"/>
              </a:rPr>
              <a:t>ong pressing the reset button, settings will be reset.</a:t>
            </a:r>
          </a:p>
          <a:p>
            <a:pPr algn="l"/>
            <a:endParaRPr lang="en-US" altLang="zh-CN" dirty="0">
              <a:latin typeface="Arial Unicode MS" pitchFamily="34" charset="-120"/>
              <a:ea typeface="Arial Unicode MS" pitchFamily="34" charset="-120"/>
              <a:cs typeface="Arial Unicode MS" pitchFamily="34" charset="-120"/>
            </a:endParaRPr>
          </a:p>
          <a:p>
            <a:r>
              <a:rPr lang="zh-CN" altLang="en-US" dirty="0">
                <a:solidFill>
                  <a:schemeClr val="accent1"/>
                </a:solidFill>
                <a:effectLst>
                  <a:outerShdw blurRad="38100" dist="25400" dir="5400000" algn="ctr" rotWithShape="0">
                    <a:srgbClr val="6E747A">
                      <a:alpha val="43000"/>
                    </a:srgbClr>
                  </a:outerShdw>
                </a:effectLst>
                <a:latin typeface="Arial Unicode MS" pitchFamily="34" charset="-120"/>
                <a:ea typeface="Arial Unicode MS" pitchFamily="34" charset="-120"/>
                <a:cs typeface="Arial Unicode MS" pitchFamily="34" charset="-120"/>
              </a:rPr>
              <a:t>Q</a:t>
            </a:r>
            <a:r>
              <a:rPr lang="zh-CN" altLang="en-US" dirty="0" smtClean="0">
                <a:solidFill>
                  <a:schemeClr val="accent1"/>
                </a:solidFill>
                <a:effectLst>
                  <a:outerShdw blurRad="38100" dist="25400" dir="5400000" algn="ctr" rotWithShape="0">
                    <a:srgbClr val="6E747A">
                      <a:alpha val="43000"/>
                    </a:srgbClr>
                  </a:outerShdw>
                </a:effectLst>
                <a:latin typeface="Arial Unicode MS" pitchFamily="34" charset="-120"/>
                <a:ea typeface="Arial Unicode MS" pitchFamily="34" charset="-120"/>
                <a:cs typeface="Arial Unicode MS" pitchFamily="34" charset="-120"/>
              </a:rPr>
              <a:t>:</a:t>
            </a:r>
            <a:r>
              <a:rPr lang="en-US" altLang="zh-CN" dirty="0" smtClean="0">
                <a:latin typeface="Arial Unicode MS" pitchFamily="34" charset="-120"/>
                <a:ea typeface="Arial Unicode MS" pitchFamily="34" charset="-120"/>
                <a:cs typeface="Arial Unicode MS" pitchFamily="34" charset="-120"/>
              </a:rPr>
              <a:t>Can I use it without AC power?</a:t>
            </a:r>
            <a:endParaRPr lang="zh-CN" altLang="en-US" dirty="0">
              <a:latin typeface="Arial Unicode MS" pitchFamily="34" charset="-120"/>
              <a:ea typeface="Arial Unicode MS" pitchFamily="34" charset="-120"/>
              <a:cs typeface="Arial Unicode MS" pitchFamily="34" charset="-120"/>
            </a:endParaRPr>
          </a:p>
          <a:p>
            <a:endParaRPr lang="zh-CN" altLang="en-US" dirty="0">
              <a:latin typeface="Arial Unicode MS" pitchFamily="34" charset="-120"/>
              <a:ea typeface="Arial Unicode MS" pitchFamily="34" charset="-120"/>
              <a:cs typeface="Arial Unicode MS" pitchFamily="34" charset="-120"/>
            </a:endParaRPr>
          </a:p>
          <a:p>
            <a:r>
              <a:rPr lang="zh-CN" altLang="en-US" dirty="0">
                <a:solidFill>
                  <a:schemeClr val="accent1"/>
                </a:solidFill>
                <a:effectLst>
                  <a:outerShdw blurRad="38100" dist="25400" dir="5400000" algn="ctr" rotWithShape="0">
                    <a:srgbClr val="6E747A">
                      <a:alpha val="43000"/>
                    </a:srgbClr>
                  </a:outerShdw>
                </a:effectLst>
                <a:latin typeface="Arial Unicode MS" pitchFamily="34" charset="-120"/>
                <a:ea typeface="Arial Unicode MS" pitchFamily="34" charset="-120"/>
                <a:cs typeface="Arial Unicode MS" pitchFamily="34" charset="-120"/>
              </a:rPr>
              <a:t>A</a:t>
            </a:r>
            <a:r>
              <a:rPr lang="zh-CN" altLang="en-US" dirty="0" smtClean="0">
                <a:solidFill>
                  <a:schemeClr val="accent1"/>
                </a:solidFill>
                <a:effectLst>
                  <a:outerShdw blurRad="38100" dist="25400" dir="5400000" algn="ctr" rotWithShape="0">
                    <a:srgbClr val="6E747A">
                      <a:alpha val="43000"/>
                    </a:srgbClr>
                  </a:outerShdw>
                </a:effectLst>
                <a:latin typeface="Arial Unicode MS" pitchFamily="34" charset="-120"/>
                <a:ea typeface="Arial Unicode MS" pitchFamily="34" charset="-120"/>
                <a:cs typeface="Arial Unicode MS" pitchFamily="34" charset="-120"/>
              </a:rPr>
              <a:t>:</a:t>
            </a:r>
            <a:r>
              <a:rPr lang="en-US" altLang="zh-CN" dirty="0" smtClean="0">
                <a:latin typeface="Arial Unicode MS" pitchFamily="34" charset="-120"/>
                <a:ea typeface="Arial Unicode MS" pitchFamily="34" charset="-120"/>
                <a:cs typeface="Arial Unicode MS" pitchFamily="34" charset="-120"/>
              </a:rPr>
              <a:t>Yes, you can. You are able to use </a:t>
            </a:r>
            <a:r>
              <a:rPr lang="en-US" altLang="zh-CN" dirty="0" err="1" smtClean="0">
                <a:latin typeface="Arial Unicode MS" pitchFamily="34" charset="-120"/>
                <a:ea typeface="Arial Unicode MS" pitchFamily="34" charset="-120"/>
                <a:cs typeface="Arial Unicode MS" pitchFamily="34" charset="-120"/>
              </a:rPr>
              <a:t>MiniVPN</a:t>
            </a:r>
            <a:r>
              <a:rPr lang="en-US" altLang="zh-CN" dirty="0" smtClean="0">
                <a:latin typeface="Arial Unicode MS" pitchFamily="34" charset="-120"/>
                <a:ea typeface="Arial Unicode MS" pitchFamily="34" charset="-120"/>
                <a:cs typeface="Arial Unicode MS" pitchFamily="34" charset="-120"/>
              </a:rPr>
              <a:t> Router + portable charger</a:t>
            </a:r>
            <a:r>
              <a:rPr lang="zh-CN" altLang="en-US" dirty="0" smtClean="0">
                <a:latin typeface="Arial Unicode MS" pitchFamily="34" charset="-120"/>
                <a:ea typeface="Arial Unicode MS" pitchFamily="34" charset="-120"/>
                <a:cs typeface="Arial Unicode MS" pitchFamily="34" charset="-120"/>
              </a:rPr>
              <a:t> （5V2A）</a:t>
            </a:r>
            <a:r>
              <a:rPr lang="en-US" altLang="zh-CN" dirty="0" smtClean="0">
                <a:latin typeface="Arial Unicode MS" pitchFamily="34" charset="-120"/>
                <a:ea typeface="Arial Unicode MS" pitchFamily="34" charset="-120"/>
                <a:cs typeface="Arial Unicode MS" pitchFamily="34" charset="-120"/>
              </a:rPr>
              <a:t>+3G/4G dongle to access the internet.</a:t>
            </a:r>
            <a:endParaRPr lang="en-US" altLang="zh-CN" dirty="0">
              <a:latin typeface="Arial Unicode MS" pitchFamily="34" charset="-120"/>
              <a:ea typeface="Arial Unicode MS" pitchFamily="34" charset="-120"/>
              <a:cs typeface="Arial Unicode MS" pitchFamily="34" charset="-120"/>
            </a:endParaRPr>
          </a:p>
          <a:p>
            <a:r>
              <a:rPr lang="en-US" altLang="zh-TW" dirty="0" smtClean="0">
                <a:solidFill>
                  <a:schemeClr val="accent1"/>
                </a:solidFill>
                <a:effectLst>
                  <a:outerShdw blurRad="38100" dist="25400" dir="5400000" algn="ctr" rotWithShape="0">
                    <a:srgbClr val="6E747A">
                      <a:alpha val="43000"/>
                    </a:srgbClr>
                  </a:outerShdw>
                </a:effectLst>
                <a:latin typeface="Arial Unicode MS" pitchFamily="34" charset="-120"/>
                <a:ea typeface="Arial Unicode MS" pitchFamily="34" charset="-120"/>
                <a:cs typeface="Arial Unicode MS" pitchFamily="34" charset="-120"/>
              </a:rPr>
              <a:t>Please access our website for more questions.</a:t>
            </a:r>
            <a:endParaRPr lang="en-US" altLang="zh-CN" dirty="0" smtClean="0">
              <a:solidFill>
                <a:schemeClr val="accent1"/>
              </a:solidFill>
              <a:effectLst>
                <a:outerShdw blurRad="38100" dist="25400" dir="5400000" algn="ctr" rotWithShape="0">
                  <a:srgbClr val="6E747A">
                    <a:alpha val="43000"/>
                  </a:srgbClr>
                </a:outerShdw>
              </a:effectLst>
              <a:latin typeface="Arial Unicode MS" pitchFamily="34" charset="-120"/>
              <a:ea typeface="Arial Unicode MS" pitchFamily="34" charset="-120"/>
              <a:cs typeface="Arial Unicode MS" pitchFamily="34" charset="-120"/>
            </a:endParaRPr>
          </a:p>
          <a:p>
            <a:endParaRPr lang="zh-CN" altLang="en-US" dirty="0">
              <a:latin typeface="Arial Unicode MS" pitchFamily="34" charset="-120"/>
              <a:ea typeface="Arial Unicode MS" pitchFamily="34" charset="-120"/>
              <a:cs typeface="Arial Unicode MS" pitchFamily="34" charset="-120"/>
            </a:endParaRPr>
          </a:p>
          <a:p>
            <a:pPr algn="l"/>
            <a:endParaRPr lang="zh-CN" altLang="en-US" dirty="0">
              <a:solidFill>
                <a:schemeClr val="tx1"/>
              </a:solidFill>
              <a:effectLst/>
              <a:latin typeface="Arial Unicode MS" pitchFamily="34" charset="-120"/>
              <a:ea typeface="Arial Unicode MS" pitchFamily="34" charset="-120"/>
              <a:cs typeface="Arial Unicode MS" pitchFamily="34" charset="-120"/>
            </a:endParaRPr>
          </a:p>
          <a:p>
            <a:pPr algn="l"/>
            <a:endParaRPr lang="zh-CN" altLang="en-US" dirty="0">
              <a:solidFill>
                <a:schemeClr val="accent1"/>
              </a:solidFill>
              <a:effectLst>
                <a:outerShdw blurRad="38100" dist="25400" dir="5400000" algn="ctr" rotWithShape="0">
                  <a:srgbClr val="6E747A">
                    <a:alpha val="43000"/>
                  </a:srgbClr>
                </a:outerShdw>
              </a:effectLst>
              <a:latin typeface="Arial Unicode MS" pitchFamily="34" charset="-120"/>
              <a:ea typeface="Arial Unicode MS" pitchFamily="34" charset="-120"/>
              <a:cs typeface="Arial Unicode MS" pitchFamily="34" charset="-120"/>
            </a:endParaRPr>
          </a:p>
          <a:p>
            <a:pPr algn="l"/>
            <a:endParaRPr lang="zh-CN" altLang="en-US" dirty="0">
              <a:latin typeface="Arial Unicode MS" pitchFamily="34" charset="-120"/>
              <a:ea typeface="Arial Unicode MS" pitchFamily="34" charset="-120"/>
              <a:cs typeface="Arial Unicode MS" pitchFamily="34" charset="-120"/>
            </a:endParaRPr>
          </a:p>
        </p:txBody>
      </p:sp>
      <p:sp>
        <p:nvSpPr>
          <p:cNvPr id="5" name="文字方塊 1"/>
          <p:cNvSpPr txBox="1"/>
          <p:nvPr/>
        </p:nvSpPr>
        <p:spPr>
          <a:xfrm>
            <a:off x="390990" y="406593"/>
            <a:ext cx="2906566" cy="461665"/>
          </a:xfrm>
          <a:prstGeom prst="rect">
            <a:avLst/>
          </a:prstGeom>
          <a:noFill/>
        </p:spPr>
        <p:txBody>
          <a:bodyPr wrap="none" rtlCol="0">
            <a:spAutoFit/>
          </a:bodyPr>
          <a:lstStyle/>
          <a:p>
            <a:pPr algn="ctr"/>
            <a:r>
              <a:rPr lang="en-US" altLang="zh-CN" sz="2400" b="1" dirty="0" smtClean="0">
                <a:solidFill>
                  <a:schemeClr val="accent1"/>
                </a:solidFill>
                <a:effectLst>
                  <a:outerShdw blurRad="38100" dist="38100" dir="2700000" algn="tl">
                    <a:srgbClr val="000000">
                      <a:alpha val="43137"/>
                    </a:srgbClr>
                  </a:outerShdw>
                </a:effectLst>
                <a:latin typeface="Arial Unicode MS" pitchFamily="34" charset="-120"/>
                <a:ea typeface="Arial Unicode MS" pitchFamily="34" charset="-120"/>
                <a:cs typeface="Arial Unicode MS" pitchFamily="34" charset="-120"/>
              </a:rPr>
              <a:t>Common Questions</a:t>
            </a:r>
            <a:endParaRPr lang="zh-TW" altLang="en-US" sz="2400" b="1" dirty="0">
              <a:solidFill>
                <a:schemeClr val="accent1"/>
              </a:solidFill>
              <a:effectLst>
                <a:outerShdw blurRad="38100" dist="38100" dir="2700000" algn="tl">
                  <a:srgbClr val="000000">
                    <a:alpha val="43137"/>
                  </a:srgbClr>
                </a:outerShdw>
              </a:effectLst>
              <a:latin typeface="Arial Unicode MS" pitchFamily="34" charset="-120"/>
              <a:ea typeface="Arial Unicode MS" pitchFamily="34" charset="-120"/>
              <a:cs typeface="Arial Unicode MS" pitchFamily="34" charset="-120"/>
            </a:endParaRPr>
          </a:p>
        </p:txBody>
      </p:sp>
      <p:sp>
        <p:nvSpPr>
          <p:cNvPr id="7" name="文本框 3"/>
          <p:cNvSpPr txBox="1"/>
          <p:nvPr/>
        </p:nvSpPr>
        <p:spPr>
          <a:xfrm>
            <a:off x="3407414" y="6382840"/>
            <a:ext cx="5522346" cy="646331"/>
          </a:xfrm>
          <a:prstGeom prst="rect">
            <a:avLst/>
          </a:prstGeom>
          <a:noFill/>
        </p:spPr>
        <p:txBody>
          <a:bodyPr wrap="none" rtlCol="0">
            <a:spAutoFit/>
          </a:bodyPr>
          <a:lstStyle/>
          <a:p>
            <a:r>
              <a:rPr lang="en-US" altLang="zh-CN" dirty="0" smtClean="0">
                <a:solidFill>
                  <a:srgbClr val="0070C0"/>
                </a:solidFill>
              </a:rPr>
              <a:t>Zebra’s Official Website</a:t>
            </a:r>
            <a:r>
              <a:rPr lang="zh-CN" altLang="en-US" dirty="0" smtClean="0">
                <a:solidFill>
                  <a:srgbClr val="0070C0"/>
                </a:solidFill>
              </a:rPr>
              <a:t>：http://www.zebravpnbox.com/</a:t>
            </a:r>
          </a:p>
          <a:p>
            <a:endParaRPr lang="zh-CN" alt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p:cNvSpPr/>
          <p:nvPr/>
        </p:nvSpPr>
        <p:spPr>
          <a:xfrm>
            <a:off x="8034136" y="2321306"/>
            <a:ext cx="1550505" cy="10466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30" name="群組 29"/>
          <p:cNvGrpSpPr/>
          <p:nvPr/>
        </p:nvGrpSpPr>
        <p:grpSpPr>
          <a:xfrm>
            <a:off x="3773019" y="1553977"/>
            <a:ext cx="6348412" cy="3797300"/>
            <a:chOff x="3773019" y="1553977"/>
            <a:chExt cx="6348412" cy="3797300"/>
          </a:xfrm>
        </p:grpSpPr>
        <p:pic>
          <p:nvPicPr>
            <p:cNvPr id="1028" name="Picture 4" descr="C:\Users\james\Desktop\222.png"/>
            <p:cNvPicPr>
              <a:picLocks noChangeAspect="1" noChangeArrowheads="1"/>
            </p:cNvPicPr>
            <p:nvPr/>
          </p:nvPicPr>
          <p:blipFill>
            <a:blip r:embed="rId2"/>
            <a:srcRect/>
            <a:stretch>
              <a:fillRect/>
            </a:stretch>
          </p:blipFill>
          <p:spPr bwMode="auto">
            <a:xfrm>
              <a:off x="3773019" y="1553977"/>
              <a:ext cx="6348412" cy="3797300"/>
            </a:xfrm>
            <a:prstGeom prst="rect">
              <a:avLst/>
            </a:prstGeom>
            <a:noFill/>
          </p:spPr>
        </p:pic>
        <p:sp>
          <p:nvSpPr>
            <p:cNvPr id="31" name="TextBox 30"/>
            <p:cNvSpPr txBox="1"/>
            <p:nvPr/>
          </p:nvSpPr>
          <p:spPr>
            <a:xfrm>
              <a:off x="3848669" y="2456597"/>
              <a:ext cx="545910" cy="246221"/>
            </a:xfrm>
            <a:prstGeom prst="rect">
              <a:avLst/>
            </a:prstGeom>
            <a:noFill/>
          </p:spPr>
          <p:txBody>
            <a:bodyPr wrap="square" rtlCol="0">
              <a:spAutoFit/>
            </a:bodyPr>
            <a:lstStyle/>
            <a:p>
              <a:r>
                <a:rPr lang="en-US" altLang="zh-CN" sz="1000" dirty="0" smtClean="0">
                  <a:solidFill>
                    <a:schemeClr val="bg1"/>
                  </a:solidFill>
                </a:rPr>
                <a:t>WAN</a:t>
              </a:r>
              <a:endParaRPr lang="zh-CN" altLang="en-US" sz="1000" dirty="0">
                <a:solidFill>
                  <a:schemeClr val="bg1"/>
                </a:solidFill>
              </a:endParaRPr>
            </a:p>
          </p:txBody>
        </p:sp>
        <p:sp>
          <p:nvSpPr>
            <p:cNvPr id="35" name="TextBox 34"/>
            <p:cNvSpPr txBox="1"/>
            <p:nvPr/>
          </p:nvSpPr>
          <p:spPr>
            <a:xfrm>
              <a:off x="4258102" y="2456597"/>
              <a:ext cx="464024" cy="246221"/>
            </a:xfrm>
            <a:prstGeom prst="rect">
              <a:avLst/>
            </a:prstGeom>
            <a:noFill/>
          </p:spPr>
          <p:txBody>
            <a:bodyPr wrap="square" rtlCol="0">
              <a:spAutoFit/>
            </a:bodyPr>
            <a:lstStyle/>
            <a:p>
              <a:r>
                <a:rPr lang="en-US" altLang="zh-CN" sz="1000" dirty="0" smtClean="0">
                  <a:solidFill>
                    <a:schemeClr val="bg1"/>
                  </a:solidFill>
                </a:rPr>
                <a:t>LAN</a:t>
              </a:r>
              <a:endParaRPr lang="zh-CN" altLang="en-US" sz="1000" dirty="0">
                <a:solidFill>
                  <a:schemeClr val="bg1"/>
                </a:solidFill>
              </a:endParaRPr>
            </a:p>
          </p:txBody>
        </p:sp>
        <p:sp>
          <p:nvSpPr>
            <p:cNvPr id="37" name="TextBox 36"/>
            <p:cNvSpPr txBox="1"/>
            <p:nvPr/>
          </p:nvSpPr>
          <p:spPr>
            <a:xfrm>
              <a:off x="5829870" y="2457923"/>
              <a:ext cx="545910" cy="246221"/>
            </a:xfrm>
            <a:prstGeom prst="rect">
              <a:avLst/>
            </a:prstGeom>
            <a:noFill/>
          </p:spPr>
          <p:txBody>
            <a:bodyPr wrap="square" rtlCol="0">
              <a:spAutoFit/>
            </a:bodyPr>
            <a:lstStyle/>
            <a:p>
              <a:r>
                <a:rPr lang="en-US" altLang="zh-CN" sz="1000" dirty="0" smtClean="0"/>
                <a:t>WAN</a:t>
              </a:r>
              <a:endParaRPr lang="zh-CN" altLang="en-US" sz="1000" dirty="0"/>
            </a:p>
          </p:txBody>
        </p:sp>
        <p:sp>
          <p:nvSpPr>
            <p:cNvPr id="36" name="TextBox 35"/>
            <p:cNvSpPr txBox="1"/>
            <p:nvPr/>
          </p:nvSpPr>
          <p:spPr>
            <a:xfrm>
              <a:off x="6239302" y="2457923"/>
              <a:ext cx="464024" cy="246221"/>
            </a:xfrm>
            <a:prstGeom prst="rect">
              <a:avLst/>
            </a:prstGeom>
            <a:noFill/>
          </p:spPr>
          <p:txBody>
            <a:bodyPr wrap="square" rtlCol="0">
              <a:spAutoFit/>
            </a:bodyPr>
            <a:lstStyle/>
            <a:p>
              <a:r>
                <a:rPr lang="en-US" altLang="zh-CN" sz="1000" dirty="0" smtClean="0"/>
                <a:t>LAN</a:t>
              </a:r>
              <a:endParaRPr lang="zh-CN" altLang="en-US" sz="1000" dirty="0"/>
            </a:p>
          </p:txBody>
        </p:sp>
      </p:grpSp>
      <p:sp>
        <p:nvSpPr>
          <p:cNvPr id="3" name="文字方塊 2"/>
          <p:cNvSpPr txBox="1"/>
          <p:nvPr/>
        </p:nvSpPr>
        <p:spPr>
          <a:xfrm>
            <a:off x="3544372" y="2143434"/>
            <a:ext cx="2170871" cy="276999"/>
          </a:xfrm>
          <a:prstGeom prst="rect">
            <a:avLst/>
          </a:prstGeom>
          <a:solidFill>
            <a:schemeClr val="bg1"/>
          </a:solidFill>
        </p:spPr>
        <p:txBody>
          <a:bodyPr wrap="square" rtlCol="0">
            <a:spAutoFit/>
          </a:bodyPr>
          <a:lstStyle/>
          <a:p>
            <a:r>
              <a:rPr lang="en-US" altLang="zh-TW" sz="1200" dirty="0" smtClean="0">
                <a:latin typeface="Arial Unicode MS" pitchFamily="34" charset="-120"/>
                <a:ea typeface="Arial Unicode MS" pitchFamily="34" charset="-120"/>
                <a:cs typeface="Arial Unicode MS" pitchFamily="34" charset="-120"/>
              </a:rPr>
              <a:t>Black Box(</a:t>
            </a:r>
            <a:r>
              <a:rPr lang="en-US" altLang="zh-TW" sz="1200" dirty="0" err="1" smtClean="0">
                <a:latin typeface="Arial Unicode MS" pitchFamily="34" charset="-120"/>
                <a:ea typeface="Arial Unicode MS" pitchFamily="34" charset="-120"/>
                <a:cs typeface="Arial Unicode MS" pitchFamily="34" charset="-120"/>
              </a:rPr>
              <a:t>MiniVPN_Black</a:t>
            </a:r>
            <a:r>
              <a:rPr lang="en-US" altLang="zh-TW" sz="1200" dirty="0" smtClean="0">
                <a:latin typeface="Arial Unicode MS" pitchFamily="34" charset="-120"/>
                <a:ea typeface="Arial Unicode MS" pitchFamily="34" charset="-120"/>
                <a:cs typeface="Arial Unicode MS" pitchFamily="34" charset="-120"/>
              </a:rPr>
              <a:t>)</a:t>
            </a:r>
            <a:endParaRPr lang="zh-TW" altLang="en-US" sz="1200" dirty="0">
              <a:latin typeface="Arial Unicode MS" pitchFamily="34" charset="-120"/>
              <a:ea typeface="Arial Unicode MS" pitchFamily="34" charset="-120"/>
              <a:cs typeface="Arial Unicode MS" pitchFamily="34" charset="-120"/>
            </a:endParaRPr>
          </a:p>
        </p:txBody>
      </p:sp>
      <p:sp>
        <p:nvSpPr>
          <p:cNvPr id="4" name="文字方塊 3"/>
          <p:cNvSpPr txBox="1"/>
          <p:nvPr/>
        </p:nvSpPr>
        <p:spPr>
          <a:xfrm>
            <a:off x="5840604" y="2132230"/>
            <a:ext cx="2381045" cy="307777"/>
          </a:xfrm>
          <a:prstGeom prst="rect">
            <a:avLst/>
          </a:prstGeom>
          <a:solidFill>
            <a:schemeClr val="bg1"/>
          </a:solidFill>
        </p:spPr>
        <p:txBody>
          <a:bodyPr wrap="square" rtlCol="0">
            <a:spAutoFit/>
          </a:bodyPr>
          <a:lstStyle/>
          <a:p>
            <a:r>
              <a:rPr lang="en-US" altLang="zh-TW" sz="1200" dirty="0" smtClean="0">
                <a:latin typeface="Arial Unicode MS" pitchFamily="34" charset="-120"/>
                <a:ea typeface="Arial Unicode MS" pitchFamily="34" charset="-120"/>
                <a:cs typeface="Arial Unicode MS" pitchFamily="34" charset="-120"/>
              </a:rPr>
              <a:t>White Box</a:t>
            </a:r>
            <a:r>
              <a:rPr lang="zh-TW" altLang="en-US" sz="1200" dirty="0" smtClean="0">
                <a:latin typeface="Arial Unicode MS" pitchFamily="34" charset="-120"/>
                <a:ea typeface="Arial Unicode MS" pitchFamily="34" charset="-120"/>
                <a:cs typeface="Arial Unicode MS" pitchFamily="34" charset="-120"/>
              </a:rPr>
              <a:t> </a:t>
            </a:r>
            <a:r>
              <a:rPr lang="en-US" altLang="zh-TW" sz="1200" dirty="0" smtClean="0">
                <a:latin typeface="Arial Unicode MS" pitchFamily="34" charset="-120"/>
                <a:ea typeface="Arial Unicode MS" pitchFamily="34" charset="-120"/>
                <a:cs typeface="Arial Unicode MS" pitchFamily="34" charset="-120"/>
              </a:rPr>
              <a:t>(</a:t>
            </a:r>
            <a:r>
              <a:rPr lang="en-US" altLang="zh-TW" sz="1200" dirty="0" err="1" smtClean="0">
                <a:latin typeface="Arial Unicode MS" pitchFamily="34" charset="-120"/>
                <a:ea typeface="Arial Unicode MS" pitchFamily="34" charset="-120"/>
                <a:cs typeface="Arial Unicode MS" pitchFamily="34" charset="-120"/>
              </a:rPr>
              <a:t>MiniVPN_White</a:t>
            </a:r>
            <a:r>
              <a:rPr lang="en-US" altLang="zh-TW" sz="1400" dirty="0" smtClean="0">
                <a:latin typeface="Arial Unicode MS" pitchFamily="34" charset="-120"/>
                <a:ea typeface="Arial Unicode MS" pitchFamily="34" charset="-120"/>
                <a:cs typeface="Arial Unicode MS" pitchFamily="34" charset="-120"/>
              </a:rPr>
              <a:t>)</a:t>
            </a:r>
            <a:endParaRPr lang="zh-TW" altLang="en-US" sz="1400" dirty="0">
              <a:latin typeface="Arial Unicode MS" pitchFamily="34" charset="-120"/>
              <a:ea typeface="Arial Unicode MS" pitchFamily="34" charset="-120"/>
              <a:cs typeface="Arial Unicode MS" pitchFamily="34" charset="-120"/>
            </a:endParaRPr>
          </a:p>
        </p:txBody>
      </p:sp>
      <p:grpSp>
        <p:nvGrpSpPr>
          <p:cNvPr id="12" name="群組 11"/>
          <p:cNvGrpSpPr/>
          <p:nvPr/>
        </p:nvGrpSpPr>
        <p:grpSpPr>
          <a:xfrm>
            <a:off x="2838451" y="660847"/>
            <a:ext cx="1834253" cy="999014"/>
            <a:chOff x="2108669" y="368497"/>
            <a:chExt cx="1834253" cy="999014"/>
          </a:xfrm>
        </p:grpSpPr>
        <p:sp>
          <p:nvSpPr>
            <p:cNvPr id="9" name="AutoShape 2"/>
            <p:cNvSpPr>
              <a:spLocks noChangeArrowheads="1"/>
            </p:cNvSpPr>
            <p:nvPr/>
          </p:nvSpPr>
          <p:spPr bwMode="auto">
            <a:xfrm flipH="1">
              <a:off x="2108669" y="368497"/>
              <a:ext cx="1834253" cy="999014"/>
            </a:xfrm>
            <a:prstGeom prst="wedgeEllipseCallout">
              <a:avLst>
                <a:gd name="adj1" fmla="val -25218"/>
                <a:gd name="adj2" fmla="val 94736"/>
              </a:avLst>
            </a:prstGeom>
            <a:solidFill>
              <a:srgbClr val="FFFFFF"/>
            </a:solidFill>
            <a:ln w="9525">
              <a:solidFill>
                <a:srgbClr val="000000"/>
              </a:solidFill>
              <a:miter lim="800000"/>
            </a:ln>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0"/>
                </a:spcBef>
                <a:spcAft>
                  <a:spcPct val="0"/>
                </a:spcAft>
                <a:buClrTx/>
                <a:buSzTx/>
                <a:buFontTx/>
                <a:buNone/>
              </a:pPr>
              <a:endParaRPr kumimoji="0" lang="zh-TW" altLang="zh-TW" sz="2000" b="0" i="0" u="none" strike="noStrike" cap="none" normalizeH="0" baseline="0" smtClean="0">
                <a:ln>
                  <a:noFill/>
                </a:ln>
                <a:solidFill>
                  <a:schemeClr val="tx1"/>
                </a:solidFill>
                <a:effectLst/>
                <a:latin typeface="Arial" panose="020B0604020202020204" pitchFamily="34" charset="0"/>
              </a:endParaRPr>
            </a:p>
          </p:txBody>
        </p:sp>
        <p:pic>
          <p:nvPicPr>
            <p:cNvPr id="10" name="图片 7"/>
            <p:cNvPicPr/>
            <p:nvPr/>
          </p:nvPicPr>
          <p:blipFill>
            <a:blip r:embed="rId3" cstate="print"/>
            <a:srcRect/>
            <a:stretch>
              <a:fillRect/>
            </a:stretch>
          </p:blipFill>
          <p:spPr bwMode="auto">
            <a:xfrm>
              <a:off x="2435786" y="598549"/>
              <a:ext cx="1180018" cy="538907"/>
            </a:xfrm>
            <a:prstGeom prst="rect">
              <a:avLst/>
            </a:prstGeom>
            <a:noFill/>
            <a:ln w="9525">
              <a:noFill/>
              <a:miter lim="800000"/>
              <a:headEnd/>
              <a:tailEnd/>
            </a:ln>
          </p:spPr>
        </p:pic>
      </p:grpSp>
      <p:grpSp>
        <p:nvGrpSpPr>
          <p:cNvPr id="13" name="群組 12"/>
          <p:cNvGrpSpPr/>
          <p:nvPr/>
        </p:nvGrpSpPr>
        <p:grpSpPr>
          <a:xfrm>
            <a:off x="5061138" y="647200"/>
            <a:ext cx="1834253" cy="999014"/>
            <a:chOff x="2108669" y="368497"/>
            <a:chExt cx="1834253" cy="999014"/>
          </a:xfrm>
        </p:grpSpPr>
        <p:sp>
          <p:nvSpPr>
            <p:cNvPr id="14" name="AutoShape 2"/>
            <p:cNvSpPr>
              <a:spLocks noChangeArrowheads="1"/>
            </p:cNvSpPr>
            <p:nvPr/>
          </p:nvSpPr>
          <p:spPr bwMode="auto">
            <a:xfrm flipH="1">
              <a:off x="2108669" y="368497"/>
              <a:ext cx="1834253" cy="999014"/>
            </a:xfrm>
            <a:prstGeom prst="wedgeEllipseCallout">
              <a:avLst>
                <a:gd name="adj1" fmla="val -25218"/>
                <a:gd name="adj2" fmla="val 94736"/>
              </a:avLst>
            </a:prstGeom>
            <a:solidFill>
              <a:srgbClr val="FFFFFF"/>
            </a:solidFill>
            <a:ln w="9525">
              <a:solidFill>
                <a:srgbClr val="000000"/>
              </a:solidFill>
              <a:miter lim="800000"/>
            </a:ln>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0"/>
                </a:spcBef>
                <a:spcAft>
                  <a:spcPct val="0"/>
                </a:spcAft>
                <a:buClrTx/>
                <a:buSzTx/>
                <a:buFontTx/>
                <a:buNone/>
              </a:pPr>
              <a:endParaRPr kumimoji="0" lang="zh-TW" altLang="zh-TW" sz="2000" b="0" i="0" u="none" strike="noStrike" cap="none" normalizeH="0" baseline="0" smtClean="0">
                <a:ln>
                  <a:noFill/>
                </a:ln>
                <a:solidFill>
                  <a:schemeClr val="tx1"/>
                </a:solidFill>
                <a:effectLst/>
                <a:latin typeface="Arial" panose="020B0604020202020204" pitchFamily="34" charset="0"/>
              </a:endParaRPr>
            </a:p>
          </p:txBody>
        </p:sp>
        <p:pic>
          <p:nvPicPr>
            <p:cNvPr id="15" name="图片 7"/>
            <p:cNvPicPr/>
            <p:nvPr/>
          </p:nvPicPr>
          <p:blipFill>
            <a:blip r:embed="rId3" cstate="print"/>
            <a:srcRect/>
            <a:stretch>
              <a:fillRect/>
            </a:stretch>
          </p:blipFill>
          <p:spPr bwMode="auto">
            <a:xfrm>
              <a:off x="2435786" y="598549"/>
              <a:ext cx="1180018" cy="538907"/>
            </a:xfrm>
            <a:prstGeom prst="rect">
              <a:avLst/>
            </a:prstGeom>
            <a:noFill/>
            <a:ln w="9525">
              <a:noFill/>
              <a:miter lim="800000"/>
              <a:headEnd/>
              <a:tailEnd/>
            </a:ln>
          </p:spPr>
        </p:pic>
      </p:grpSp>
      <p:pic>
        <p:nvPicPr>
          <p:cNvPr id="1027" name="Picture 3"/>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3191917" y="4528324"/>
            <a:ext cx="393282" cy="77673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8" name="圖片 17"/>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5696305" y="4582344"/>
            <a:ext cx="1105832" cy="841927"/>
          </a:xfrm>
          <a:prstGeom prst="rect">
            <a:avLst/>
          </a:prstGeom>
        </p:spPr>
      </p:pic>
      <p:pic>
        <p:nvPicPr>
          <p:cNvPr id="19" name="圖片 18"/>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rot="16594651" flipH="1">
            <a:off x="3114318" y="3290345"/>
            <a:ext cx="513644" cy="513644"/>
          </a:xfrm>
          <a:prstGeom prst="rect">
            <a:avLst/>
          </a:prstGeom>
        </p:spPr>
      </p:pic>
      <p:sp>
        <p:nvSpPr>
          <p:cNvPr id="16" name="文字方塊 15"/>
          <p:cNvSpPr txBox="1"/>
          <p:nvPr/>
        </p:nvSpPr>
        <p:spPr>
          <a:xfrm>
            <a:off x="3721710" y="4744490"/>
            <a:ext cx="320922" cy="276999"/>
          </a:xfrm>
          <a:prstGeom prst="rect">
            <a:avLst/>
          </a:prstGeom>
          <a:noFill/>
        </p:spPr>
        <p:txBody>
          <a:bodyPr wrap="none" rtlCol="0">
            <a:spAutoFit/>
          </a:bodyPr>
          <a:lstStyle/>
          <a:p>
            <a:r>
              <a:rPr lang="en-US" altLang="zh-CN" sz="1200" dirty="0" smtClean="0">
                <a:latin typeface="Arial Unicode MS" pitchFamily="34" charset="-120"/>
                <a:ea typeface="Arial Unicode MS" pitchFamily="34" charset="-120"/>
                <a:cs typeface="Arial Unicode MS" pitchFamily="34" charset="-120"/>
              </a:rPr>
              <a:t>or</a:t>
            </a:r>
            <a:endParaRPr lang="zh-TW" altLang="en-US" sz="1200" dirty="0">
              <a:latin typeface="Arial Unicode MS" pitchFamily="34" charset="-120"/>
              <a:ea typeface="Arial Unicode MS" pitchFamily="34" charset="-120"/>
              <a:cs typeface="Arial Unicode MS" pitchFamily="34" charset="-120"/>
            </a:endParaRPr>
          </a:p>
        </p:txBody>
      </p:sp>
      <p:sp>
        <p:nvSpPr>
          <p:cNvPr id="25" name="文字方塊 24"/>
          <p:cNvSpPr txBox="1"/>
          <p:nvPr/>
        </p:nvSpPr>
        <p:spPr>
          <a:xfrm>
            <a:off x="8511809" y="955342"/>
            <a:ext cx="2470044" cy="461665"/>
          </a:xfrm>
          <a:prstGeom prst="rect">
            <a:avLst/>
          </a:prstGeom>
          <a:solidFill>
            <a:schemeClr val="bg1"/>
          </a:solidFill>
        </p:spPr>
        <p:txBody>
          <a:bodyPr wrap="square" rtlCol="0">
            <a:spAutoFit/>
          </a:bodyPr>
          <a:lstStyle/>
          <a:p>
            <a:r>
              <a:rPr lang="en-US" altLang="zh-CN" sz="1200" dirty="0" smtClean="0">
                <a:latin typeface="Arial Unicode MS" pitchFamily="34" charset="-120"/>
                <a:ea typeface="Arial Unicode MS" pitchFamily="34" charset="-120"/>
                <a:cs typeface="Arial Unicode MS" pitchFamily="34" charset="-120"/>
              </a:rPr>
              <a:t>Chunghwa Telecom Router</a:t>
            </a:r>
          </a:p>
          <a:p>
            <a:r>
              <a:rPr lang="en-US" altLang="zh-TW" sz="1200" dirty="0" smtClean="0">
                <a:latin typeface="Arial Unicode MS" pitchFamily="34" charset="-120"/>
                <a:ea typeface="Arial Unicode MS" pitchFamily="34" charset="-120"/>
                <a:cs typeface="Arial Unicode MS" pitchFamily="34" charset="-120"/>
              </a:rPr>
              <a:t>(Public IP)</a:t>
            </a:r>
            <a:endParaRPr lang="zh-TW" altLang="en-US" sz="1200" dirty="0">
              <a:latin typeface="Arial Unicode MS" pitchFamily="34" charset="-120"/>
              <a:ea typeface="Arial Unicode MS" pitchFamily="34" charset="-120"/>
              <a:cs typeface="Arial Unicode MS" pitchFamily="34" charset="-120"/>
            </a:endParaRPr>
          </a:p>
        </p:txBody>
      </p:sp>
      <p:sp>
        <p:nvSpPr>
          <p:cNvPr id="26" name="文字方塊 25"/>
          <p:cNvSpPr txBox="1"/>
          <p:nvPr/>
        </p:nvSpPr>
        <p:spPr>
          <a:xfrm>
            <a:off x="0" y="327368"/>
            <a:ext cx="4128712" cy="1200329"/>
          </a:xfrm>
          <a:prstGeom prst="rect">
            <a:avLst/>
          </a:prstGeom>
          <a:noFill/>
        </p:spPr>
        <p:txBody>
          <a:bodyPr wrap="square" rtlCol="0">
            <a:spAutoFit/>
          </a:bodyPr>
          <a:lstStyle/>
          <a:p>
            <a:r>
              <a:rPr lang="en-US" altLang="zh-TW" sz="2400" b="1" dirty="0" smtClean="0">
                <a:solidFill>
                  <a:schemeClr val="accent1"/>
                </a:solidFill>
                <a:effectLst>
                  <a:outerShdw blurRad="38100" dist="38100" dir="2700000" algn="tl">
                    <a:srgbClr val="000000">
                      <a:alpha val="43137"/>
                    </a:srgbClr>
                  </a:outerShdw>
                </a:effectLst>
                <a:latin typeface="Arial Unicode MS" pitchFamily="34" charset="-120"/>
                <a:ea typeface="Arial Unicode MS" pitchFamily="34" charset="-120"/>
                <a:cs typeface="Arial Unicode MS" pitchFamily="34" charset="-120"/>
              </a:rPr>
              <a:t>Set up VPN</a:t>
            </a:r>
          </a:p>
          <a:p>
            <a:r>
              <a:rPr lang="zh-TW" altLang="en-US" sz="2400" b="1" dirty="0" smtClean="0">
                <a:solidFill>
                  <a:schemeClr val="accent1"/>
                </a:solidFill>
                <a:effectLst>
                  <a:outerShdw blurRad="38100" dist="38100" dir="2700000" algn="tl">
                    <a:srgbClr val="000000">
                      <a:alpha val="43137"/>
                    </a:srgbClr>
                  </a:outerShdw>
                </a:effectLst>
                <a:latin typeface="Arial Unicode MS" pitchFamily="34" charset="-120"/>
                <a:ea typeface="Arial Unicode MS" pitchFamily="34" charset="-120"/>
                <a:cs typeface="Arial Unicode MS" pitchFamily="34" charset="-120"/>
              </a:rPr>
              <a:t> </a:t>
            </a:r>
            <a:r>
              <a:rPr lang="en-US" altLang="zh-TW" sz="2400" b="1" dirty="0" smtClean="0">
                <a:solidFill>
                  <a:schemeClr val="accent1"/>
                </a:solidFill>
                <a:effectLst>
                  <a:outerShdw blurRad="38100" dist="38100" dir="2700000" algn="tl">
                    <a:srgbClr val="000000">
                      <a:alpha val="43137"/>
                    </a:srgbClr>
                  </a:outerShdw>
                </a:effectLst>
                <a:latin typeface="Arial Unicode MS" pitchFamily="34" charset="-120"/>
                <a:ea typeface="Arial Unicode MS" pitchFamily="34" charset="-120"/>
                <a:cs typeface="Arial Unicode MS" pitchFamily="34" charset="-120"/>
              </a:rPr>
              <a:t>❶ Connecting </a:t>
            </a:r>
          </a:p>
          <a:p>
            <a:r>
              <a:rPr lang="en-US" altLang="zh-TW" sz="2400" b="1" dirty="0" smtClean="0">
                <a:solidFill>
                  <a:schemeClr val="accent1"/>
                </a:solidFill>
                <a:effectLst>
                  <a:outerShdw blurRad="38100" dist="38100" dir="2700000" algn="tl">
                    <a:srgbClr val="000000">
                      <a:alpha val="43137"/>
                    </a:srgbClr>
                  </a:outerShdw>
                </a:effectLst>
                <a:latin typeface="Arial Unicode MS" pitchFamily="34" charset="-120"/>
                <a:ea typeface="Arial Unicode MS" pitchFamily="34" charset="-120"/>
                <a:cs typeface="Arial Unicode MS" pitchFamily="34" charset="-120"/>
              </a:rPr>
              <a:t>      the Devices</a:t>
            </a:r>
            <a:endParaRPr lang="zh-TW" altLang="en-US" sz="2400" b="1" dirty="0">
              <a:solidFill>
                <a:schemeClr val="accent1"/>
              </a:solidFill>
              <a:effectLst>
                <a:outerShdw blurRad="38100" dist="38100" dir="2700000" algn="tl">
                  <a:srgbClr val="000000">
                    <a:alpha val="43137"/>
                  </a:srgbClr>
                </a:outerShdw>
              </a:effectLst>
              <a:latin typeface="Arial Unicode MS" pitchFamily="34" charset="-120"/>
              <a:ea typeface="Arial Unicode MS" pitchFamily="34" charset="-120"/>
              <a:cs typeface="Arial Unicode MS" pitchFamily="34" charset="-120"/>
            </a:endParaRPr>
          </a:p>
        </p:txBody>
      </p:sp>
      <p:sp>
        <p:nvSpPr>
          <p:cNvPr id="27" name="文本框 26"/>
          <p:cNvSpPr txBox="1"/>
          <p:nvPr/>
        </p:nvSpPr>
        <p:spPr>
          <a:xfrm>
            <a:off x="2529084" y="5388005"/>
            <a:ext cx="7233894" cy="892552"/>
          </a:xfrm>
          <a:prstGeom prst="rect">
            <a:avLst/>
          </a:prstGeom>
          <a:noFill/>
        </p:spPr>
        <p:txBody>
          <a:bodyPr wrap="square" rtlCol="0">
            <a:spAutoFit/>
          </a:bodyPr>
          <a:lstStyle/>
          <a:p>
            <a:r>
              <a:rPr lang="en-US" altLang="zh-CN" sz="1600" dirty="0" smtClean="0">
                <a:solidFill>
                  <a:srgbClr val="0070C0"/>
                </a:solidFill>
                <a:latin typeface="Arial Unicode MS" pitchFamily="34" charset="-120"/>
                <a:ea typeface="Arial Unicode MS" pitchFamily="34" charset="-120"/>
                <a:cs typeface="Arial Unicode MS" pitchFamily="34" charset="-120"/>
              </a:rPr>
              <a:t>●</a:t>
            </a:r>
            <a:r>
              <a:rPr lang="en-US" altLang="zh-CN" sz="1600" dirty="0" smtClean="0">
                <a:latin typeface="Arial Unicode MS" pitchFamily="34" charset="-120"/>
                <a:ea typeface="Arial Unicode MS" pitchFamily="34" charset="-120"/>
                <a:cs typeface="Arial Unicode MS" pitchFamily="34" charset="-120"/>
              </a:rPr>
              <a:t> Connect Black Box with White Box as following orders. </a:t>
            </a:r>
          </a:p>
          <a:p>
            <a:r>
              <a:rPr lang="en-US" altLang="zh-CN" sz="1600" dirty="0" smtClean="0">
                <a:latin typeface="Arial Unicode MS" pitchFamily="34" charset="-120"/>
                <a:ea typeface="Arial Unicode MS" pitchFamily="34" charset="-120"/>
                <a:cs typeface="Arial Unicode MS" pitchFamily="34" charset="-120"/>
              </a:rPr>
              <a:t>Then, connect White Box with the Telecom Router to access public IP.</a:t>
            </a:r>
            <a:endParaRPr lang="en-US" altLang="zh-CN" sz="2000" dirty="0" smtClean="0">
              <a:latin typeface="Arial Unicode MS" pitchFamily="34" charset="-120"/>
              <a:ea typeface="Arial Unicode MS" pitchFamily="34" charset="-120"/>
              <a:cs typeface="Arial Unicode MS" pitchFamily="34" charset="-120"/>
            </a:endParaRPr>
          </a:p>
          <a:p>
            <a:endParaRPr lang="zh-CN" altLang="en-US" sz="2000" dirty="0">
              <a:latin typeface="Microsoft Himalaya" panose="01010100010101010101" pitchFamily="2" charset="0"/>
              <a:ea typeface="Microsoft JhengHei" panose="020B0604030504040204" pitchFamily="34" charset="-120"/>
              <a:cs typeface="Microsoft Himalaya" panose="01010100010101010101" pitchFamily="2" charset="0"/>
            </a:endParaRPr>
          </a:p>
        </p:txBody>
      </p:sp>
      <p:sp>
        <p:nvSpPr>
          <p:cNvPr id="28" name="文本框 27"/>
          <p:cNvSpPr txBox="1"/>
          <p:nvPr/>
        </p:nvSpPr>
        <p:spPr>
          <a:xfrm>
            <a:off x="5239250" y="4743961"/>
            <a:ext cx="397866" cy="276999"/>
          </a:xfrm>
          <a:prstGeom prst="rect">
            <a:avLst/>
          </a:prstGeom>
          <a:noFill/>
        </p:spPr>
        <p:txBody>
          <a:bodyPr wrap="none" rtlCol="0">
            <a:spAutoFit/>
          </a:bodyPr>
          <a:lstStyle/>
          <a:p>
            <a:r>
              <a:rPr lang="en-US" altLang="zh-CN" sz="1200" dirty="0" smtClean="0">
                <a:latin typeface="Arial Unicode MS" pitchFamily="34" charset="-120"/>
                <a:ea typeface="Arial Unicode MS" pitchFamily="34" charset="-120"/>
                <a:cs typeface="Arial Unicode MS" pitchFamily="34" charset="-120"/>
              </a:rPr>
              <a:t>PC</a:t>
            </a:r>
            <a:endParaRPr lang="zh-CN" altLang="en-US" sz="1200" dirty="0">
              <a:latin typeface="Arial Unicode MS" pitchFamily="34" charset="-120"/>
              <a:ea typeface="Arial Unicode MS" pitchFamily="34" charset="-120"/>
              <a:cs typeface="Arial Unicode MS" pitchFamily="34" charset="-120"/>
            </a:endParaRPr>
          </a:p>
        </p:txBody>
      </p:sp>
      <p:sp>
        <p:nvSpPr>
          <p:cNvPr id="29" name="文本框 28"/>
          <p:cNvSpPr txBox="1"/>
          <p:nvPr/>
        </p:nvSpPr>
        <p:spPr>
          <a:xfrm>
            <a:off x="1982894" y="4722891"/>
            <a:ext cx="1107996" cy="276999"/>
          </a:xfrm>
          <a:prstGeom prst="rect">
            <a:avLst/>
          </a:prstGeom>
          <a:noFill/>
        </p:spPr>
        <p:txBody>
          <a:bodyPr wrap="none" rtlCol="0">
            <a:spAutoFit/>
          </a:bodyPr>
          <a:lstStyle/>
          <a:p>
            <a:r>
              <a:rPr lang="en-US" altLang="zh-CN" sz="1200" dirty="0" smtClean="0">
                <a:latin typeface="Arial Unicode MS" pitchFamily="34" charset="-120"/>
                <a:ea typeface="Arial Unicode MS" pitchFamily="34" charset="-120"/>
                <a:cs typeface="Arial Unicode MS" pitchFamily="34" charset="-120"/>
              </a:rPr>
              <a:t>Mobile phone</a:t>
            </a:r>
            <a:endParaRPr lang="zh-CN" altLang="en-US" sz="1200" dirty="0">
              <a:latin typeface="Arial Unicode MS" pitchFamily="34" charset="-120"/>
              <a:ea typeface="Arial Unicode MS" pitchFamily="34" charset="-120"/>
              <a:cs typeface="Arial Unicode MS" pitchFamily="34" charset="-120"/>
            </a:endParaRPr>
          </a:p>
        </p:txBody>
      </p:sp>
      <p:sp>
        <p:nvSpPr>
          <p:cNvPr id="32" name="文本框 31"/>
          <p:cNvSpPr txBox="1"/>
          <p:nvPr/>
        </p:nvSpPr>
        <p:spPr>
          <a:xfrm>
            <a:off x="3586830" y="6400082"/>
            <a:ext cx="5522346" cy="646331"/>
          </a:xfrm>
          <a:prstGeom prst="rect">
            <a:avLst/>
          </a:prstGeom>
          <a:noFill/>
        </p:spPr>
        <p:txBody>
          <a:bodyPr wrap="none" rtlCol="0">
            <a:spAutoFit/>
          </a:bodyPr>
          <a:lstStyle/>
          <a:p>
            <a:r>
              <a:rPr lang="en-US" altLang="zh-CN" dirty="0" smtClean="0">
                <a:solidFill>
                  <a:srgbClr val="0070C0"/>
                </a:solidFill>
              </a:rPr>
              <a:t>Zebra’s Official Website</a:t>
            </a:r>
            <a:r>
              <a:rPr lang="zh-CN" altLang="en-US" dirty="0" smtClean="0">
                <a:solidFill>
                  <a:srgbClr val="0070C0"/>
                </a:solidFill>
              </a:rPr>
              <a:t>：</a:t>
            </a:r>
            <a:r>
              <a:rPr lang="zh-CN" altLang="en-US" dirty="0">
                <a:solidFill>
                  <a:srgbClr val="0070C0"/>
                </a:solidFill>
              </a:rPr>
              <a:t>http://www.zebravpnbox.com/</a:t>
            </a:r>
          </a:p>
          <a:p>
            <a:endParaRPr lang="zh-CN" alt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p:cNvSpPr txBox="1"/>
          <p:nvPr/>
        </p:nvSpPr>
        <p:spPr>
          <a:xfrm>
            <a:off x="754911" y="5361943"/>
            <a:ext cx="10664456" cy="1384995"/>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1200" dirty="0" smtClean="0"/>
              <a:t>(1)  Type approval for low-power radio-frequency devices. Any modification on frequency, power boost or property and function from original design without approval is not permitted. </a:t>
            </a:r>
            <a:endParaRPr lang="zh-TW" altLang="en-US" sz="1200" dirty="0" smtClean="0"/>
          </a:p>
          <a:p>
            <a:r>
              <a:rPr lang="en-US" sz="1200" dirty="0" smtClean="0"/>
              <a:t>(2)  The usage of low-power radio-frequency devices should not endanger flight safety or interfere with legal telecommunication. If telecommunication interference is found, one should stop using the device immediately. Legal telecommunication refers to wireless communication under telecommunication policy. </a:t>
            </a:r>
            <a:endParaRPr lang="zh-TW" altLang="en-US" sz="1200" dirty="0" smtClean="0"/>
          </a:p>
          <a:p>
            <a:r>
              <a:rPr lang="en-US" sz="1200" dirty="0" smtClean="0"/>
              <a:t>Low-power radio-frequency devices should be capable to endure interference from legal telecommunication or industrial, scientific, medical Radiological Exposure Devices. </a:t>
            </a:r>
            <a:endParaRPr lang="zh-TW" altLang="en-US" sz="1200" dirty="0" smtClean="0"/>
          </a:p>
          <a:p>
            <a:r>
              <a:rPr lang="en-US" sz="1200" dirty="0" smtClean="0"/>
              <a:t>(3)  “Radiation exposure MPE standards :1mW/cm</a:t>
            </a:r>
            <a:r>
              <a:rPr lang="en-US" sz="1200" baseline="30000" dirty="0" smtClean="0"/>
              <a:t>2</a:t>
            </a:r>
            <a:r>
              <a:rPr lang="en-US" sz="1200" dirty="0" smtClean="0"/>
              <a:t>, estimation report for the product: 0.0799 </a:t>
            </a:r>
            <a:r>
              <a:rPr lang="en-US" sz="1200" dirty="0" err="1" smtClean="0"/>
              <a:t>mW</a:t>
            </a:r>
            <a:r>
              <a:rPr lang="en-US" sz="1200" dirty="0" smtClean="0"/>
              <a:t>/cm</a:t>
            </a:r>
            <a:r>
              <a:rPr lang="en-US" sz="1200" baseline="30000" dirty="0" smtClean="0"/>
              <a:t>2</a:t>
            </a:r>
            <a:r>
              <a:rPr lang="en-US" sz="1200" dirty="0" smtClean="0"/>
              <a:t> “ </a:t>
            </a:r>
            <a:endParaRPr lang="zh-TW" altLang="en-US" sz="1200" dirty="0"/>
          </a:p>
        </p:txBody>
      </p:sp>
      <p:sp>
        <p:nvSpPr>
          <p:cNvPr id="3" name="文字方塊 2"/>
          <p:cNvSpPr txBox="1"/>
          <p:nvPr/>
        </p:nvSpPr>
        <p:spPr>
          <a:xfrm>
            <a:off x="754911" y="680842"/>
            <a:ext cx="10664456" cy="4585871"/>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altLang="zh-TW" sz="1600" b="1" dirty="0" smtClean="0">
                <a:effectLst>
                  <a:outerShdw blurRad="38100" dist="38100" dir="2700000" algn="tl">
                    <a:srgbClr val="000000">
                      <a:alpha val="43137"/>
                    </a:srgbClr>
                  </a:outerShdw>
                </a:effectLst>
              </a:rPr>
              <a:t>Federal </a:t>
            </a:r>
            <a:r>
              <a:rPr lang="en-US" altLang="zh-TW" sz="1600" b="1" dirty="0">
                <a:effectLst>
                  <a:outerShdw blurRad="38100" dist="38100" dir="2700000" algn="tl">
                    <a:srgbClr val="000000">
                      <a:alpha val="43137"/>
                    </a:srgbClr>
                  </a:outerShdw>
                </a:effectLst>
              </a:rPr>
              <a:t>Communication Commission Interference </a:t>
            </a:r>
            <a:r>
              <a:rPr lang="en-US" altLang="zh-TW" sz="1600" b="1" dirty="0" smtClean="0">
                <a:effectLst>
                  <a:outerShdw blurRad="38100" dist="38100" dir="2700000" algn="tl">
                    <a:srgbClr val="000000">
                      <a:alpha val="43137"/>
                    </a:srgbClr>
                  </a:outerShdw>
                </a:effectLst>
              </a:rPr>
              <a:t>Statement</a:t>
            </a:r>
          </a:p>
          <a:p>
            <a:endParaRPr lang="en-US" altLang="zh-TW" sz="1200" dirty="0"/>
          </a:p>
          <a:p>
            <a:r>
              <a:rPr lang="en-US" altLang="zh-TW" sz="1200" dirty="0"/>
              <a:t>This equipment has been tested and found to comply with the limits for a Class B digital device, pursuant to Part 15 of the FCC Rules. </a:t>
            </a:r>
            <a:endParaRPr lang="en-US" altLang="zh-TW" sz="1200" dirty="0" smtClean="0"/>
          </a:p>
          <a:p>
            <a:r>
              <a:rPr lang="en-US" altLang="zh-TW" sz="1200" dirty="0" smtClean="0"/>
              <a:t>These </a:t>
            </a:r>
            <a:r>
              <a:rPr lang="en-US" altLang="zh-TW" sz="1200" dirty="0"/>
              <a:t>limits are designed to provide reasonable protection against harmful interference in a residential installation. </a:t>
            </a:r>
            <a:endParaRPr lang="en-US" altLang="zh-TW" sz="1200" dirty="0" smtClean="0"/>
          </a:p>
          <a:p>
            <a:r>
              <a:rPr lang="en-US" altLang="zh-TW" sz="1200" dirty="0" smtClean="0"/>
              <a:t>This </a:t>
            </a:r>
            <a:r>
              <a:rPr lang="en-US" altLang="zh-TW" sz="1200" dirty="0"/>
              <a:t>equipment generates, uses and can radiate radio frequency energy and, if not installed and used in accordance with the instructions, </a:t>
            </a:r>
            <a:endParaRPr lang="en-US" altLang="zh-TW" sz="1200" dirty="0" smtClean="0"/>
          </a:p>
          <a:p>
            <a:r>
              <a:rPr lang="en-US" altLang="zh-TW" sz="1200" dirty="0" smtClean="0"/>
              <a:t>may </a:t>
            </a:r>
            <a:r>
              <a:rPr lang="en-US" altLang="zh-TW" sz="1200" dirty="0"/>
              <a:t>cause harmful interference to radio communications. However, there is no guarantee that interference will not occur in a particular installation. </a:t>
            </a:r>
            <a:endParaRPr lang="en-US" altLang="zh-TW" sz="1200" dirty="0" smtClean="0"/>
          </a:p>
          <a:p>
            <a:r>
              <a:rPr lang="en-US" altLang="zh-TW" sz="1200" dirty="0" smtClean="0"/>
              <a:t>If </a:t>
            </a:r>
            <a:r>
              <a:rPr lang="en-US" altLang="zh-TW" sz="1200" dirty="0"/>
              <a:t>this equipment does cause harmful interference to radio or television reception, which can be determined by turning the equipment off and on, </a:t>
            </a:r>
            <a:endParaRPr lang="en-US" altLang="zh-TW" sz="1200" dirty="0" smtClean="0"/>
          </a:p>
          <a:p>
            <a:r>
              <a:rPr lang="en-US" altLang="zh-TW" sz="1200" dirty="0" smtClean="0"/>
              <a:t>the </a:t>
            </a:r>
            <a:r>
              <a:rPr lang="en-US" altLang="zh-TW" sz="1200" dirty="0"/>
              <a:t>user is encouraged to try to correct the interference by one of the following measures:</a:t>
            </a:r>
          </a:p>
          <a:p>
            <a:r>
              <a:rPr lang="en-US" altLang="zh-TW" sz="1200" dirty="0"/>
              <a:t>●  Reorient or relocate the receiving antenna.</a:t>
            </a:r>
          </a:p>
          <a:p>
            <a:r>
              <a:rPr lang="en-US" altLang="zh-TW" sz="1200" dirty="0"/>
              <a:t>●  Increase the separation between the equipment and receiver.</a:t>
            </a:r>
          </a:p>
          <a:p>
            <a:r>
              <a:rPr lang="en-US" altLang="zh-TW" sz="1200" dirty="0"/>
              <a:t>●  Connect the equipment into an outlet on a circuit different from that to which the receiver is connected.</a:t>
            </a:r>
          </a:p>
          <a:p>
            <a:r>
              <a:rPr lang="en-US" altLang="zh-TW" sz="1200" dirty="0"/>
              <a:t>●  Consult the dealer or an experienced radio/TV technician for help</a:t>
            </a:r>
            <a:r>
              <a:rPr lang="en-US" altLang="zh-TW" sz="1200" dirty="0" smtClean="0"/>
              <a:t>.</a:t>
            </a:r>
            <a:r>
              <a:rPr lang="en-US" altLang="zh-TW" sz="1200" b="1" dirty="0"/>
              <a:t> </a:t>
            </a:r>
            <a:endParaRPr lang="en-US" altLang="zh-TW" sz="1200" dirty="0"/>
          </a:p>
          <a:p>
            <a:r>
              <a:rPr lang="en-US" altLang="zh-TW" sz="1200" b="1" dirty="0"/>
              <a:t> </a:t>
            </a:r>
            <a:endParaRPr lang="en-US" altLang="zh-TW" sz="1200" dirty="0"/>
          </a:p>
          <a:p>
            <a:r>
              <a:rPr lang="en-US" altLang="zh-TW" sz="1200" dirty="0"/>
              <a:t>FCC Caution: Any changes or modifications not expressly approved by the party responsible for compliance could void the user’s authority to operate this equipment</a:t>
            </a:r>
            <a:r>
              <a:rPr lang="en-US" altLang="zh-TW" sz="1200" dirty="0" smtClean="0"/>
              <a:t>.</a:t>
            </a:r>
            <a:endParaRPr lang="en-US" altLang="zh-TW" sz="1200" dirty="0"/>
          </a:p>
          <a:p>
            <a:r>
              <a:rPr lang="en-US" altLang="zh-TW" sz="1200" dirty="0"/>
              <a:t> </a:t>
            </a:r>
          </a:p>
          <a:p>
            <a:r>
              <a:rPr lang="en-US" altLang="zh-TW" sz="1200" dirty="0"/>
              <a:t>This device complies with Part 15 of the FCC Rules. Operation is subject to the following two conditions: </a:t>
            </a:r>
            <a:endParaRPr lang="en-US" altLang="zh-TW" sz="1200" dirty="0" smtClean="0"/>
          </a:p>
          <a:p>
            <a:pPr marL="228600" indent="-228600">
              <a:buAutoNum type="arabicParenBoth"/>
            </a:pPr>
            <a:r>
              <a:rPr lang="en-US" altLang="zh-TW" sz="1200" dirty="0" smtClean="0"/>
              <a:t>This </a:t>
            </a:r>
            <a:r>
              <a:rPr lang="en-US" altLang="zh-TW" sz="1200" dirty="0"/>
              <a:t>device may not cause harmful interference, and </a:t>
            </a:r>
            <a:endParaRPr lang="en-US" altLang="zh-TW" sz="1200" dirty="0" smtClean="0"/>
          </a:p>
          <a:p>
            <a:pPr marL="228600" indent="-228600">
              <a:buAutoNum type="arabicParenBoth"/>
            </a:pPr>
            <a:r>
              <a:rPr lang="en-US" altLang="zh-TW" sz="1200" dirty="0"/>
              <a:t>T</a:t>
            </a:r>
            <a:r>
              <a:rPr lang="en-US" altLang="zh-TW" sz="1200" dirty="0" smtClean="0"/>
              <a:t>his </a:t>
            </a:r>
            <a:r>
              <a:rPr lang="en-US" altLang="zh-TW" sz="1200" dirty="0"/>
              <a:t>device must accept any interference received, including interference that may cause undesired operation.</a:t>
            </a:r>
          </a:p>
          <a:p>
            <a:r>
              <a:rPr lang="en-US" altLang="zh-TW" sz="1200" dirty="0"/>
              <a:t> </a:t>
            </a:r>
          </a:p>
          <a:p>
            <a:r>
              <a:rPr lang="en-US" altLang="zh-TW" sz="1200" dirty="0"/>
              <a:t>For product available in the USA/Canada market, only channel 1~11 can be operated. Selection of other channels is not possible.</a:t>
            </a:r>
          </a:p>
          <a:p>
            <a:r>
              <a:rPr lang="en-US" altLang="zh-TW" sz="1200" dirty="0"/>
              <a:t> </a:t>
            </a:r>
          </a:p>
          <a:p>
            <a:r>
              <a:rPr lang="en-US" altLang="zh-TW" sz="1200" b="1" dirty="0"/>
              <a:t>FCC Radiation Exposure Statement:</a:t>
            </a:r>
            <a:endParaRPr lang="en-US" altLang="zh-TW" sz="1200" dirty="0"/>
          </a:p>
          <a:p>
            <a:r>
              <a:rPr lang="en-US" altLang="zh-TW" sz="1200" dirty="0"/>
              <a:t>This equipment complies with FCC radiation exposure limits set forth for an uncontrolled environment. </a:t>
            </a:r>
            <a:endParaRPr lang="en-US" altLang="zh-TW" sz="1200" dirty="0" smtClean="0"/>
          </a:p>
          <a:p>
            <a:r>
              <a:rPr lang="en-US" altLang="zh-TW" sz="1200" dirty="0" smtClean="0"/>
              <a:t>This </a:t>
            </a:r>
            <a:r>
              <a:rPr lang="en-US" altLang="zh-TW" sz="1200" dirty="0"/>
              <a:t>equipment should be installed and operated with minimum distance 20cm between the radiator &amp; your body</a:t>
            </a:r>
            <a:r>
              <a:rPr lang="en-US" altLang="zh-TW" sz="1200" dirty="0" smtClean="0"/>
              <a:t>.</a:t>
            </a:r>
            <a:endParaRPr lang="en-US" altLang="zh-TW" sz="12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p:cNvSpPr txBox="1"/>
          <p:nvPr/>
        </p:nvSpPr>
        <p:spPr>
          <a:xfrm>
            <a:off x="258857" y="339028"/>
            <a:ext cx="4471988" cy="822960"/>
          </a:xfrm>
          <a:prstGeom prst="rect">
            <a:avLst/>
          </a:prstGeom>
          <a:noFill/>
        </p:spPr>
        <p:txBody>
          <a:bodyPr wrap="square" rtlCol="0">
            <a:spAutoFit/>
          </a:bodyPr>
          <a:lstStyle/>
          <a:p>
            <a:r>
              <a:rPr lang="en-US" altLang="zh-TW" sz="2400" b="1" dirty="0" smtClean="0">
                <a:solidFill>
                  <a:schemeClr val="accent1"/>
                </a:solidFill>
                <a:effectLst>
                  <a:outerShdw blurRad="38100" dist="38100" dir="2700000" algn="tl">
                    <a:srgbClr val="000000">
                      <a:alpha val="43137"/>
                    </a:srgbClr>
                  </a:outerShdw>
                </a:effectLst>
                <a:latin typeface="Arial Unicode MS" pitchFamily="34" charset="-120"/>
                <a:ea typeface="Arial Unicode MS" pitchFamily="34" charset="-120"/>
                <a:cs typeface="Arial Unicode MS" pitchFamily="34" charset="-120"/>
              </a:rPr>
              <a:t>Set up VPN</a:t>
            </a:r>
          </a:p>
          <a:p>
            <a:r>
              <a:rPr lang="en-US" altLang="zh-TW" sz="2400" b="1" dirty="0" smtClean="0">
                <a:solidFill>
                  <a:schemeClr val="accent1"/>
                </a:solidFill>
                <a:effectLst>
                  <a:outerShdw blurRad="38100" dist="38100" dir="2700000" algn="tl">
                    <a:srgbClr val="000000">
                      <a:alpha val="43137"/>
                    </a:srgbClr>
                  </a:outerShdw>
                </a:effectLst>
                <a:latin typeface="Arial Unicode MS" pitchFamily="34" charset="-120"/>
                <a:ea typeface="Arial Unicode MS" pitchFamily="34" charset="-120"/>
                <a:cs typeface="Arial Unicode MS" pitchFamily="34" charset="-120"/>
              </a:rPr>
              <a:t>❷ Set up the Mobile Phone</a:t>
            </a:r>
            <a:endParaRPr lang="zh-TW" altLang="en-US" sz="2400" b="1" dirty="0">
              <a:solidFill>
                <a:schemeClr val="accent1"/>
              </a:solidFill>
              <a:effectLst>
                <a:outerShdw blurRad="38100" dist="38100" dir="2700000" algn="tl">
                  <a:srgbClr val="000000">
                    <a:alpha val="43137"/>
                  </a:srgbClr>
                </a:outerShdw>
              </a:effectLst>
              <a:latin typeface="Arial Unicode MS" pitchFamily="34" charset="-120"/>
              <a:ea typeface="Arial Unicode MS" pitchFamily="34" charset="-120"/>
              <a:cs typeface="Arial Unicode MS" pitchFamily="34" charset="-120"/>
            </a:endParaRPr>
          </a:p>
        </p:txBody>
      </p:sp>
      <p:sp>
        <p:nvSpPr>
          <p:cNvPr id="4" name="文字方塊 3"/>
          <p:cNvSpPr txBox="1"/>
          <p:nvPr/>
        </p:nvSpPr>
        <p:spPr>
          <a:xfrm>
            <a:off x="5441633" y="4547038"/>
            <a:ext cx="6139822" cy="1323439"/>
          </a:xfrm>
          <a:prstGeom prst="rect">
            <a:avLst/>
          </a:prstGeom>
          <a:noFill/>
        </p:spPr>
        <p:txBody>
          <a:bodyPr wrap="none" rtlCol="0">
            <a:spAutoFit/>
          </a:bodyPr>
          <a:lstStyle/>
          <a:p>
            <a:pPr algn="ctr"/>
            <a:r>
              <a:rPr lang="en-US" altLang="zh-TW" sz="1600" dirty="0" smtClean="0">
                <a:latin typeface="Arial Unicode MS" pitchFamily="34" charset="-120"/>
                <a:ea typeface="Arial Unicode MS" pitchFamily="34" charset="-120"/>
                <a:cs typeface="Arial Unicode MS" pitchFamily="34" charset="-120"/>
              </a:rPr>
              <a:t>Open the Browser and type in Black Box’s IP</a:t>
            </a:r>
            <a:r>
              <a:rPr lang="zh-TW" altLang="zh-TW" sz="1600" dirty="0" smtClean="0">
                <a:latin typeface="Arial Unicode MS" pitchFamily="34" charset="-120"/>
                <a:ea typeface="Arial Unicode MS" pitchFamily="34" charset="-120"/>
                <a:cs typeface="Arial Unicode MS" pitchFamily="34" charset="-120"/>
              </a:rPr>
              <a:t> </a:t>
            </a:r>
            <a:r>
              <a:rPr lang="en-US" altLang="zh-TW" sz="1600" dirty="0" smtClean="0">
                <a:latin typeface="Arial Unicode MS" pitchFamily="34" charset="-120"/>
                <a:ea typeface="Arial Unicode MS" pitchFamily="34" charset="-120"/>
                <a:cs typeface="Arial Unicode MS" pitchFamily="34" charset="-120"/>
              </a:rPr>
              <a:t>(Default</a:t>
            </a:r>
            <a:r>
              <a:rPr lang="zh-TW" altLang="en-US" sz="1600" dirty="0" smtClean="0">
                <a:latin typeface="Arial Unicode MS" pitchFamily="34" charset="-120"/>
                <a:ea typeface="Arial Unicode MS" pitchFamily="34" charset="-120"/>
                <a:cs typeface="Arial Unicode MS" pitchFamily="34" charset="-120"/>
              </a:rPr>
              <a:t> </a:t>
            </a:r>
            <a:r>
              <a:rPr lang="en-US" altLang="zh-TW" sz="1600" dirty="0" smtClean="0">
                <a:latin typeface="Arial Unicode MS" pitchFamily="34" charset="-120"/>
                <a:ea typeface="Arial Unicode MS" pitchFamily="34" charset="-120"/>
                <a:cs typeface="Arial Unicode MS" pitchFamily="34" charset="-120"/>
              </a:rPr>
              <a:t>10.20.30.1)</a:t>
            </a:r>
          </a:p>
          <a:p>
            <a:pPr algn="ctr"/>
            <a:r>
              <a:rPr lang="en-US" altLang="zh-CN" sz="1600" dirty="0" smtClean="0">
                <a:latin typeface="Arial Unicode MS" pitchFamily="34" charset="-120"/>
                <a:ea typeface="Arial Unicode MS" pitchFamily="34" charset="-120"/>
                <a:cs typeface="Arial Unicode MS" pitchFamily="34" charset="-120"/>
              </a:rPr>
              <a:t>or simply type in “minivpn.com”.</a:t>
            </a:r>
          </a:p>
          <a:p>
            <a:pPr algn="ctr"/>
            <a:r>
              <a:rPr lang="en-US" altLang="zh-TW" sz="1600" dirty="0" smtClean="0">
                <a:latin typeface="Arial Unicode MS" pitchFamily="34" charset="-120"/>
                <a:ea typeface="Arial Unicode MS" pitchFamily="34" charset="-120"/>
                <a:cs typeface="Arial Unicode MS" pitchFamily="34" charset="-120"/>
              </a:rPr>
              <a:t>Then, log in to the setting page </a:t>
            </a:r>
          </a:p>
          <a:p>
            <a:pPr algn="ctr"/>
            <a:r>
              <a:rPr lang="en-US" altLang="zh-TW" sz="1600" dirty="0" smtClean="0">
                <a:latin typeface="Arial Unicode MS" pitchFamily="34" charset="-120"/>
                <a:ea typeface="Arial Unicode MS" pitchFamily="34" charset="-120"/>
                <a:cs typeface="Arial Unicode MS" pitchFamily="34" charset="-120"/>
              </a:rPr>
              <a:t>by typing in Black </a:t>
            </a:r>
            <a:r>
              <a:rPr lang="en-US" altLang="zh-TW" sz="1600" dirty="0" smtClean="0">
                <a:latin typeface="Arial Unicode MS" pitchFamily="34" charset="-120"/>
                <a:ea typeface="Arial Unicode MS" pitchFamily="34" charset="-120"/>
                <a:cs typeface="Arial Unicode MS" pitchFamily="34" charset="-120"/>
              </a:rPr>
              <a:t>Box</a:t>
            </a:r>
            <a:r>
              <a:rPr lang="en-US" altLang="zh-TW" sz="1600" dirty="0" smtClean="0">
                <a:latin typeface="Arial Unicode MS" pitchFamily="34" charset="-120"/>
                <a:ea typeface="Arial Unicode MS" pitchFamily="34" charset="-120"/>
                <a:cs typeface="Arial Unicode MS" pitchFamily="34" charset="-120"/>
              </a:rPr>
              <a:t>’s </a:t>
            </a:r>
            <a:r>
              <a:rPr lang="en-US" altLang="zh-TW" sz="1600" dirty="0" smtClean="0">
                <a:latin typeface="Arial Unicode MS" pitchFamily="34" charset="-120"/>
                <a:ea typeface="Arial Unicode MS" pitchFamily="34" charset="-120"/>
                <a:cs typeface="Arial Unicode MS" pitchFamily="34" charset="-120"/>
              </a:rPr>
              <a:t>password </a:t>
            </a:r>
          </a:p>
          <a:p>
            <a:pPr algn="ctr"/>
            <a:r>
              <a:rPr lang="en-US" altLang="zh-TW" sz="1600" dirty="0" smtClean="0">
                <a:latin typeface="Arial Unicode MS" pitchFamily="34" charset="-120"/>
                <a:ea typeface="Arial Unicode MS" pitchFamily="34" charset="-120"/>
                <a:cs typeface="Arial Unicode MS" pitchFamily="34" charset="-120"/>
              </a:rPr>
              <a:t>(Default Account</a:t>
            </a:r>
            <a:r>
              <a:rPr lang="en-US" altLang="zh-CN" sz="1600" dirty="0" smtClean="0">
                <a:latin typeface="Arial Unicode MS" pitchFamily="34" charset="-120"/>
                <a:ea typeface="Arial Unicode MS" pitchFamily="34" charset="-120"/>
                <a:cs typeface="Arial Unicode MS" pitchFamily="34" charset="-120"/>
              </a:rPr>
              <a:t>/Password</a:t>
            </a:r>
            <a:r>
              <a:rPr lang="zh-TW" altLang="en-US" sz="1600" dirty="0" smtClean="0">
                <a:latin typeface="Arial Unicode MS" pitchFamily="34" charset="-120"/>
                <a:ea typeface="Arial Unicode MS" pitchFamily="34" charset="-120"/>
                <a:cs typeface="Arial Unicode MS" pitchFamily="34" charset="-120"/>
              </a:rPr>
              <a:t> </a:t>
            </a:r>
            <a:r>
              <a:rPr lang="en-US" altLang="zh-TW" sz="1600" dirty="0" smtClean="0">
                <a:latin typeface="Arial Unicode MS" pitchFamily="34" charset="-120"/>
                <a:ea typeface="Arial Unicode MS" pitchFamily="34" charset="-120"/>
                <a:cs typeface="Arial Unicode MS" pitchFamily="34" charset="-120"/>
              </a:rPr>
              <a:t>: admin/admin)</a:t>
            </a:r>
          </a:p>
        </p:txBody>
      </p:sp>
      <p:sp>
        <p:nvSpPr>
          <p:cNvPr id="5" name="文字方塊 4"/>
          <p:cNvSpPr txBox="1"/>
          <p:nvPr/>
        </p:nvSpPr>
        <p:spPr>
          <a:xfrm>
            <a:off x="1650512" y="4300817"/>
            <a:ext cx="3877985" cy="1569660"/>
          </a:xfrm>
          <a:prstGeom prst="rect">
            <a:avLst/>
          </a:prstGeom>
          <a:noFill/>
        </p:spPr>
        <p:txBody>
          <a:bodyPr wrap="none" rtlCol="0">
            <a:spAutoFit/>
          </a:bodyPr>
          <a:lstStyle/>
          <a:p>
            <a:r>
              <a:rPr lang="zh-TW" altLang="en-US" sz="1600" dirty="0" smtClean="0">
                <a:solidFill>
                  <a:srgbClr val="0070C0"/>
                </a:solidFill>
                <a:latin typeface="Arial Unicode MS" pitchFamily="34" charset="-120"/>
                <a:ea typeface="Arial Unicode MS" pitchFamily="34" charset="-120"/>
                <a:cs typeface="Arial Unicode MS" pitchFamily="34" charset="-120"/>
              </a:rPr>
              <a:t>①</a:t>
            </a:r>
            <a:r>
              <a:rPr lang="zh-TW" altLang="en-US" sz="1600" dirty="0" smtClean="0">
                <a:latin typeface="Arial Unicode MS" pitchFamily="34" charset="-120"/>
                <a:ea typeface="Arial Unicode MS" pitchFamily="34" charset="-120"/>
                <a:cs typeface="Arial Unicode MS" pitchFamily="34" charset="-120"/>
              </a:rPr>
              <a:t> </a:t>
            </a:r>
            <a:r>
              <a:rPr lang="en-US" altLang="zh-TW" sz="1600" dirty="0" smtClean="0">
                <a:latin typeface="Arial Unicode MS" pitchFamily="34" charset="-120"/>
                <a:ea typeface="Arial Unicode MS" pitchFamily="34" charset="-120"/>
                <a:cs typeface="Arial Unicode MS" pitchFamily="34" charset="-120"/>
              </a:rPr>
              <a:t>Access mobile phone settings</a:t>
            </a:r>
          </a:p>
          <a:p>
            <a:r>
              <a:rPr lang="zh-TW" altLang="en-US" sz="1600" dirty="0" smtClean="0">
                <a:solidFill>
                  <a:srgbClr val="0070C0"/>
                </a:solidFill>
                <a:latin typeface="Arial Unicode MS" pitchFamily="34" charset="-120"/>
                <a:ea typeface="Arial Unicode MS" pitchFamily="34" charset="-120"/>
                <a:cs typeface="Arial Unicode MS" pitchFamily="34" charset="-120"/>
              </a:rPr>
              <a:t>②</a:t>
            </a:r>
            <a:r>
              <a:rPr lang="zh-TW" altLang="en-US" sz="1600" dirty="0" smtClean="0">
                <a:latin typeface="Arial Unicode MS" pitchFamily="34" charset="-120"/>
                <a:ea typeface="Arial Unicode MS" pitchFamily="34" charset="-120"/>
                <a:cs typeface="Arial Unicode MS" pitchFamily="34" charset="-120"/>
              </a:rPr>
              <a:t> </a:t>
            </a:r>
            <a:r>
              <a:rPr lang="en-US" altLang="zh-TW" sz="1600" dirty="0" smtClean="0">
                <a:latin typeface="Arial Unicode MS" pitchFamily="34" charset="-120"/>
                <a:ea typeface="Arial Unicode MS" pitchFamily="34" charset="-120"/>
                <a:cs typeface="Arial Unicode MS" pitchFamily="34" charset="-120"/>
              </a:rPr>
              <a:t>Access</a:t>
            </a:r>
            <a:r>
              <a:rPr lang="zh-TW" altLang="en-US" sz="1600" dirty="0" smtClean="0">
                <a:latin typeface="Arial Unicode MS" pitchFamily="34" charset="-120"/>
                <a:ea typeface="Arial Unicode MS" pitchFamily="34" charset="-120"/>
                <a:cs typeface="Arial Unicode MS" pitchFamily="34" charset="-120"/>
              </a:rPr>
              <a:t> </a:t>
            </a:r>
            <a:r>
              <a:rPr lang="en-US" altLang="zh-TW" sz="1600" dirty="0" smtClean="0">
                <a:latin typeface="Arial Unicode MS" pitchFamily="34" charset="-120"/>
                <a:ea typeface="Arial Unicode MS" pitchFamily="34" charset="-120"/>
                <a:cs typeface="Arial Unicode MS" pitchFamily="34" charset="-120"/>
              </a:rPr>
              <a:t>“Wi-Fi” and turn Wi-Fi on</a:t>
            </a:r>
          </a:p>
          <a:p>
            <a:r>
              <a:rPr lang="zh-TW" altLang="en-US" sz="1600" dirty="0" smtClean="0">
                <a:solidFill>
                  <a:srgbClr val="0070C0"/>
                </a:solidFill>
                <a:latin typeface="Arial Unicode MS" pitchFamily="34" charset="-120"/>
                <a:ea typeface="Arial Unicode MS" pitchFamily="34" charset="-120"/>
                <a:cs typeface="Arial Unicode MS" pitchFamily="34" charset="-120"/>
              </a:rPr>
              <a:t>③</a:t>
            </a:r>
            <a:r>
              <a:rPr lang="zh-TW" altLang="en-US" sz="1600" dirty="0" smtClean="0">
                <a:latin typeface="Arial Unicode MS" pitchFamily="34" charset="-120"/>
                <a:ea typeface="Arial Unicode MS" pitchFamily="34" charset="-120"/>
                <a:cs typeface="Arial Unicode MS" pitchFamily="34" charset="-120"/>
              </a:rPr>
              <a:t> </a:t>
            </a:r>
            <a:r>
              <a:rPr lang="en-US" altLang="zh-TW" sz="1600" dirty="0" smtClean="0">
                <a:latin typeface="Arial Unicode MS" pitchFamily="34" charset="-120"/>
                <a:ea typeface="Arial Unicode MS" pitchFamily="34" charset="-120"/>
                <a:cs typeface="Arial Unicode MS" pitchFamily="34" charset="-120"/>
              </a:rPr>
              <a:t>Access “Scan for Wi-Fi”</a:t>
            </a:r>
          </a:p>
          <a:p>
            <a:r>
              <a:rPr lang="zh-TW" altLang="en-US" sz="1600" dirty="0" smtClean="0">
                <a:solidFill>
                  <a:srgbClr val="0070C0"/>
                </a:solidFill>
                <a:latin typeface="Arial Unicode MS" pitchFamily="34" charset="-120"/>
                <a:ea typeface="Arial Unicode MS" pitchFamily="34" charset="-120"/>
                <a:cs typeface="Arial Unicode MS" pitchFamily="34" charset="-120"/>
              </a:rPr>
              <a:t>④</a:t>
            </a:r>
            <a:r>
              <a:rPr lang="zh-TW" altLang="en-US" sz="1600" dirty="0" smtClean="0">
                <a:latin typeface="Arial Unicode MS" pitchFamily="34" charset="-120"/>
                <a:ea typeface="Arial Unicode MS" pitchFamily="34" charset="-120"/>
                <a:cs typeface="Arial Unicode MS" pitchFamily="34" charset="-120"/>
              </a:rPr>
              <a:t> </a:t>
            </a:r>
            <a:r>
              <a:rPr lang="en-US" altLang="zh-TW" sz="1600" dirty="0" smtClean="0">
                <a:latin typeface="Arial Unicode MS" pitchFamily="34" charset="-120"/>
                <a:ea typeface="Arial Unicode MS" pitchFamily="34" charset="-120"/>
                <a:cs typeface="Arial Unicode MS" pitchFamily="34" charset="-120"/>
              </a:rPr>
              <a:t>Search for</a:t>
            </a:r>
            <a:r>
              <a:rPr lang="zh-TW" altLang="en-US" sz="1600" dirty="0" smtClean="0">
                <a:latin typeface="Arial Unicode MS" pitchFamily="34" charset="-120"/>
                <a:ea typeface="Arial Unicode MS" pitchFamily="34" charset="-120"/>
                <a:cs typeface="Arial Unicode MS" pitchFamily="34" charset="-120"/>
              </a:rPr>
              <a:t> </a:t>
            </a:r>
            <a:r>
              <a:rPr lang="en-US" altLang="zh-TW" sz="1600" dirty="0" smtClean="0">
                <a:latin typeface="Arial Unicode MS" pitchFamily="34" charset="-120"/>
                <a:ea typeface="Arial Unicode MS" pitchFamily="34" charset="-120"/>
                <a:cs typeface="Arial Unicode MS" pitchFamily="34" charset="-120"/>
              </a:rPr>
              <a:t>“</a:t>
            </a:r>
            <a:r>
              <a:rPr lang="en-US" altLang="zh-TW" sz="1600" dirty="0" err="1" smtClean="0">
                <a:latin typeface="Arial Unicode MS" pitchFamily="34" charset="-120"/>
                <a:ea typeface="Arial Unicode MS" pitchFamily="34" charset="-120"/>
                <a:cs typeface="Arial Unicode MS" pitchFamily="34" charset="-120"/>
              </a:rPr>
              <a:t>MiniVPN</a:t>
            </a:r>
            <a:r>
              <a:rPr lang="en-US" altLang="zh-CN" sz="1600" dirty="0" smtClean="0">
                <a:latin typeface="Arial Unicode MS" pitchFamily="34" charset="-120"/>
                <a:ea typeface="Arial Unicode MS" pitchFamily="34" charset="-120"/>
                <a:cs typeface="Arial Unicode MS" pitchFamily="34" charset="-120"/>
              </a:rPr>
              <a:t>-</a:t>
            </a:r>
            <a:r>
              <a:rPr lang="en-US" altLang="zh-TW" sz="1600" dirty="0" smtClean="0">
                <a:latin typeface="Arial Unicode MS" pitchFamily="34" charset="-120"/>
                <a:ea typeface="Arial Unicode MS" pitchFamily="34" charset="-120"/>
                <a:cs typeface="Arial Unicode MS" pitchFamily="34" charset="-120"/>
              </a:rPr>
              <a:t>Black</a:t>
            </a:r>
            <a:r>
              <a:rPr lang="en-US" altLang="zh-CN" sz="1600" dirty="0" smtClean="0">
                <a:latin typeface="Arial Unicode MS" pitchFamily="34" charset="-120"/>
                <a:ea typeface="Arial Unicode MS" pitchFamily="34" charset="-120"/>
                <a:cs typeface="Arial Unicode MS" pitchFamily="34" charset="-120"/>
              </a:rPr>
              <a:t>-</a:t>
            </a:r>
            <a:r>
              <a:rPr lang="en-US" altLang="zh-CN" sz="1600" dirty="0" err="1" smtClean="0">
                <a:latin typeface="Arial Unicode MS" pitchFamily="34" charset="-120"/>
                <a:ea typeface="Arial Unicode MS" pitchFamily="34" charset="-120"/>
                <a:cs typeface="Arial Unicode MS" pitchFamily="34" charset="-120"/>
              </a:rPr>
              <a:t>xxxxxx</a:t>
            </a:r>
            <a:r>
              <a:rPr lang="en-US" altLang="zh-CN" sz="1600" dirty="0" smtClean="0">
                <a:latin typeface="Arial Unicode MS" pitchFamily="34" charset="-120"/>
                <a:ea typeface="Arial Unicode MS" pitchFamily="34" charset="-120"/>
                <a:cs typeface="Arial Unicode MS" pitchFamily="34" charset="-120"/>
              </a:rPr>
              <a:t>”</a:t>
            </a:r>
            <a:endParaRPr lang="en-US" altLang="zh-TW" sz="1600" dirty="0" smtClean="0">
              <a:latin typeface="Arial Unicode MS" pitchFamily="34" charset="-120"/>
              <a:ea typeface="Arial Unicode MS" pitchFamily="34" charset="-120"/>
              <a:cs typeface="Arial Unicode MS" pitchFamily="34" charset="-120"/>
            </a:endParaRPr>
          </a:p>
          <a:p>
            <a:r>
              <a:rPr lang="zh-TW" altLang="en-US" sz="1600" dirty="0" smtClean="0">
                <a:solidFill>
                  <a:srgbClr val="0070C0"/>
                </a:solidFill>
                <a:latin typeface="Arial Unicode MS" pitchFamily="34" charset="-120"/>
                <a:ea typeface="Arial Unicode MS" pitchFamily="34" charset="-120"/>
                <a:cs typeface="Arial Unicode MS" pitchFamily="34" charset="-120"/>
              </a:rPr>
              <a:t>⑤</a:t>
            </a:r>
            <a:r>
              <a:rPr lang="zh-TW" altLang="en-US" sz="1600" dirty="0" smtClean="0">
                <a:latin typeface="Arial Unicode MS" pitchFamily="34" charset="-120"/>
                <a:ea typeface="Arial Unicode MS" pitchFamily="34" charset="-120"/>
                <a:cs typeface="Arial Unicode MS" pitchFamily="34" charset="-120"/>
              </a:rPr>
              <a:t> </a:t>
            </a:r>
            <a:r>
              <a:rPr lang="en-US" altLang="zh-TW" sz="1600" dirty="0" smtClean="0">
                <a:latin typeface="Arial Unicode MS" pitchFamily="34" charset="-120"/>
                <a:ea typeface="Arial Unicode MS" pitchFamily="34" charset="-120"/>
                <a:cs typeface="Arial Unicode MS" pitchFamily="34" charset="-120"/>
              </a:rPr>
              <a:t>Add in</a:t>
            </a:r>
            <a:r>
              <a:rPr lang="zh-TW" altLang="en-US" sz="1600" dirty="0" smtClean="0">
                <a:latin typeface="Arial Unicode MS" pitchFamily="34" charset="-120"/>
                <a:ea typeface="Arial Unicode MS" pitchFamily="34" charset="-120"/>
                <a:cs typeface="Arial Unicode MS" pitchFamily="34" charset="-120"/>
              </a:rPr>
              <a:t> </a:t>
            </a:r>
            <a:r>
              <a:rPr lang="en-US" altLang="zh-TW" sz="1600" dirty="0" smtClean="0">
                <a:latin typeface="Arial Unicode MS" pitchFamily="34" charset="-120"/>
                <a:ea typeface="Arial Unicode MS" pitchFamily="34" charset="-120"/>
                <a:cs typeface="Arial Unicode MS" pitchFamily="34" charset="-120"/>
              </a:rPr>
              <a:t>“</a:t>
            </a:r>
            <a:r>
              <a:rPr lang="en-US" altLang="zh-TW" sz="1600" dirty="0" err="1" smtClean="0">
                <a:latin typeface="Arial Unicode MS" pitchFamily="34" charset="-120"/>
                <a:ea typeface="Arial Unicode MS" pitchFamily="34" charset="-120"/>
                <a:cs typeface="Arial Unicode MS" pitchFamily="34" charset="-120"/>
              </a:rPr>
              <a:t>MiniVPN</a:t>
            </a:r>
            <a:r>
              <a:rPr lang="en-US" altLang="zh-CN" sz="1600" dirty="0" smtClean="0">
                <a:latin typeface="Arial Unicode MS" pitchFamily="34" charset="-120"/>
                <a:ea typeface="Arial Unicode MS" pitchFamily="34" charset="-120"/>
                <a:cs typeface="Arial Unicode MS" pitchFamily="34" charset="-120"/>
              </a:rPr>
              <a:t>-</a:t>
            </a:r>
            <a:r>
              <a:rPr lang="en-US" altLang="zh-TW" sz="1600" dirty="0" smtClean="0">
                <a:latin typeface="Arial Unicode MS" pitchFamily="34" charset="-120"/>
                <a:ea typeface="Arial Unicode MS" pitchFamily="34" charset="-120"/>
                <a:cs typeface="Arial Unicode MS" pitchFamily="34" charset="-120"/>
              </a:rPr>
              <a:t>Black</a:t>
            </a:r>
            <a:r>
              <a:rPr lang="en-US" altLang="zh-CN" sz="1600" dirty="0" smtClean="0">
                <a:latin typeface="Arial Unicode MS" pitchFamily="34" charset="-120"/>
                <a:ea typeface="Arial Unicode MS" pitchFamily="34" charset="-120"/>
                <a:cs typeface="Arial Unicode MS" pitchFamily="34" charset="-120"/>
              </a:rPr>
              <a:t>-</a:t>
            </a:r>
            <a:r>
              <a:rPr lang="en-US" altLang="zh-CN" sz="1600" dirty="0" err="1" smtClean="0">
                <a:latin typeface="Arial Unicode MS" pitchFamily="34" charset="-120"/>
                <a:ea typeface="Arial Unicode MS" pitchFamily="34" charset="-120"/>
                <a:cs typeface="Arial Unicode MS" pitchFamily="34" charset="-120"/>
              </a:rPr>
              <a:t>xxxxxx</a:t>
            </a:r>
            <a:r>
              <a:rPr lang="en-US" altLang="zh-CN" sz="1600" dirty="0" smtClean="0">
                <a:latin typeface="Arial Unicode MS" pitchFamily="34" charset="-120"/>
                <a:ea typeface="Arial Unicode MS" pitchFamily="34" charset="-120"/>
                <a:cs typeface="Arial Unicode MS" pitchFamily="34" charset="-120"/>
              </a:rPr>
              <a:t>”</a:t>
            </a:r>
          </a:p>
          <a:p>
            <a:r>
              <a:rPr lang="en-US" altLang="zh-TW" sz="1600" dirty="0" smtClean="0">
                <a:latin typeface="Arial Unicode MS" pitchFamily="34" charset="-120"/>
                <a:ea typeface="Arial Unicode MS" pitchFamily="34" charset="-120"/>
                <a:cs typeface="Arial Unicode MS" pitchFamily="34" charset="-120"/>
              </a:rPr>
              <a:t>  </a:t>
            </a:r>
            <a:r>
              <a:rPr lang="zh-CN" altLang="en-US" sz="1600" dirty="0" smtClean="0">
                <a:latin typeface="Arial Unicode MS" pitchFamily="34" charset="-120"/>
                <a:ea typeface="Arial Unicode MS" pitchFamily="34" charset="-120"/>
                <a:cs typeface="Arial Unicode MS" pitchFamily="34" charset="-120"/>
              </a:rPr>
              <a:t>（</a:t>
            </a:r>
            <a:r>
              <a:rPr lang="en-US" altLang="zh-TW" sz="1600" dirty="0" smtClean="0">
                <a:latin typeface="Arial Unicode MS" pitchFamily="34" charset="-120"/>
                <a:ea typeface="Arial Unicode MS" pitchFamily="34" charset="-120"/>
                <a:cs typeface="Arial Unicode MS" pitchFamily="34" charset="-120"/>
              </a:rPr>
              <a:t>Default Wi-Fi Password: </a:t>
            </a:r>
            <a:r>
              <a:rPr lang="en-US" altLang="zh-CN" sz="1600" dirty="0" smtClean="0">
                <a:solidFill>
                  <a:srgbClr val="FF0000"/>
                </a:solidFill>
                <a:uFillTx/>
                <a:latin typeface="Arial Unicode MS" pitchFamily="34" charset="-120"/>
                <a:ea typeface="Arial Unicode MS" pitchFamily="34" charset="-120"/>
                <a:cs typeface="Arial Unicode MS" pitchFamily="34" charset="-120"/>
              </a:rPr>
              <a:t>12345678</a:t>
            </a:r>
            <a:r>
              <a:rPr lang="zh-CN" altLang="en-US" sz="1600" dirty="0" smtClean="0">
                <a:latin typeface="Arial Unicode MS" pitchFamily="34" charset="-120"/>
                <a:ea typeface="Arial Unicode MS" pitchFamily="34" charset="-120"/>
                <a:cs typeface="Arial Unicode MS" pitchFamily="34" charset="-120"/>
              </a:rPr>
              <a:t>）</a:t>
            </a:r>
          </a:p>
        </p:txBody>
      </p:sp>
      <p:pic>
        <p:nvPicPr>
          <p:cNvPr id="6" name="Picture 3"/>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2266315" y="1229995"/>
            <a:ext cx="1610995" cy="286385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grpSp>
        <p:nvGrpSpPr>
          <p:cNvPr id="12" name="群組 11"/>
          <p:cNvGrpSpPr/>
          <p:nvPr/>
        </p:nvGrpSpPr>
        <p:grpSpPr>
          <a:xfrm>
            <a:off x="2496903" y="1832286"/>
            <a:ext cx="1092712" cy="215444"/>
            <a:chOff x="4780480" y="2168933"/>
            <a:chExt cx="1092712" cy="215444"/>
          </a:xfrm>
        </p:grpSpPr>
        <p:pic>
          <p:nvPicPr>
            <p:cNvPr id="9" name="圖片 8"/>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rot="3199094" flipH="1">
              <a:off x="4797024" y="2230801"/>
              <a:ext cx="93131" cy="93131"/>
            </a:xfrm>
            <a:prstGeom prst="rect">
              <a:avLst/>
            </a:prstGeom>
          </p:spPr>
        </p:pic>
        <p:sp>
          <p:nvSpPr>
            <p:cNvPr id="10" name="文字方塊 9"/>
            <p:cNvSpPr txBox="1"/>
            <p:nvPr/>
          </p:nvSpPr>
          <p:spPr>
            <a:xfrm>
              <a:off x="4780480" y="2168933"/>
              <a:ext cx="845103" cy="215444"/>
            </a:xfrm>
            <a:prstGeom prst="rect">
              <a:avLst/>
            </a:prstGeom>
            <a:noFill/>
          </p:spPr>
          <p:txBody>
            <a:bodyPr wrap="none" rtlCol="0">
              <a:spAutoFit/>
            </a:bodyPr>
            <a:lstStyle/>
            <a:p>
              <a:r>
                <a:rPr lang="en-US" altLang="zh-TW" sz="800" smtClean="0"/>
                <a:t> MiniVPN_Black</a:t>
              </a:r>
              <a:endParaRPr lang="zh-TW" altLang="en-US" sz="800"/>
            </a:p>
          </p:txBody>
        </p:sp>
        <p:sp>
          <p:nvSpPr>
            <p:cNvPr id="11" name="圓角矩形 10"/>
            <p:cNvSpPr/>
            <p:nvPr/>
          </p:nvSpPr>
          <p:spPr>
            <a:xfrm>
              <a:off x="5522666" y="2182952"/>
              <a:ext cx="350526" cy="189197"/>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zh-TW" altLang="en-US" sz="500" b="1"/>
            </a:p>
          </p:txBody>
        </p:sp>
      </p:grpSp>
      <p:sp>
        <p:nvSpPr>
          <p:cNvPr id="13" name="文字方塊 12"/>
          <p:cNvSpPr txBox="1"/>
          <p:nvPr/>
        </p:nvSpPr>
        <p:spPr>
          <a:xfrm>
            <a:off x="3219211" y="1826780"/>
            <a:ext cx="389850" cy="215444"/>
          </a:xfrm>
          <a:prstGeom prst="rect">
            <a:avLst/>
          </a:prstGeom>
          <a:noFill/>
        </p:spPr>
        <p:txBody>
          <a:bodyPr wrap="none" rtlCol="0">
            <a:spAutoFit/>
          </a:bodyPr>
          <a:lstStyle/>
          <a:p>
            <a:r>
              <a:rPr lang="en-US" altLang="zh-TW" sz="800" b="1" dirty="0" smtClean="0">
                <a:latin typeface="Microsoft JhengHei" panose="020B0604030504040204" pitchFamily="34" charset="-120"/>
                <a:ea typeface="Microsoft JhengHei" panose="020B0604030504040204" pitchFamily="34" charset="-120"/>
              </a:rPr>
              <a:t>Add</a:t>
            </a:r>
            <a:endParaRPr lang="zh-TW" altLang="en-US" sz="800" b="1" dirty="0">
              <a:latin typeface="Microsoft JhengHei" panose="020B0604030504040204" pitchFamily="34" charset="-120"/>
              <a:ea typeface="Microsoft JhengHei" panose="020B0604030504040204" pitchFamily="34" charset="-120"/>
            </a:endParaRPr>
          </a:p>
        </p:txBody>
      </p:sp>
      <p:sp>
        <p:nvSpPr>
          <p:cNvPr id="15" name="向右箭號 14"/>
          <p:cNvSpPr/>
          <p:nvPr/>
        </p:nvSpPr>
        <p:spPr>
          <a:xfrm>
            <a:off x="5145286" y="2314663"/>
            <a:ext cx="477078" cy="546652"/>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zh-TW" altLang="en-US"/>
          </a:p>
        </p:txBody>
      </p:sp>
      <p:pic>
        <p:nvPicPr>
          <p:cNvPr id="16" name="Picture 2" descr="C:\Users\Kevin\AppData\Local\Microsoft\Windows\INetCache\IE\S7B4GHBB\radacina-cursor-hand[1].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rot="16200000" flipH="1">
            <a:off x="3578987" y="1662511"/>
            <a:ext cx="430812" cy="556784"/>
          </a:xfrm>
          <a:prstGeom prst="rect">
            <a:avLst/>
          </a:prstGeom>
          <a:noFill/>
          <a:extLst>
            <a:ext uri="{909E8E84-426E-40DD-AFC4-6F175D3DCCD1}">
              <a14:hiddenFill xmlns="" xmlns:a14="http://schemas.microsoft.com/office/drawing/2010/main">
                <a:solidFill>
                  <a:srgbClr val="FFFFFF"/>
                </a:solidFill>
              </a14:hiddenFill>
            </a:ext>
          </a:extLst>
        </p:spPr>
      </p:pic>
      <p:pic>
        <p:nvPicPr>
          <p:cNvPr id="8" name="图片 7" descr="C:\Users\Fan\Desktop\1.011版图片\IMG_0802.PNGIMG_0802"/>
          <p:cNvPicPr>
            <a:picLocks noChangeAspect="1"/>
          </p:cNvPicPr>
          <p:nvPr/>
        </p:nvPicPr>
        <p:blipFill>
          <a:blip r:embed="rId5" cstate="print"/>
          <a:srcRect/>
          <a:stretch>
            <a:fillRect/>
          </a:stretch>
        </p:blipFill>
        <p:spPr>
          <a:xfrm>
            <a:off x="7285515" y="1290795"/>
            <a:ext cx="1729105" cy="2952750"/>
          </a:xfrm>
          <a:prstGeom prst="rect">
            <a:avLst/>
          </a:prstGeom>
          <a:ln>
            <a:solidFill>
              <a:schemeClr val="accent1">
                <a:lumMod val="75000"/>
              </a:schemeClr>
            </a:solidFill>
          </a:ln>
        </p:spPr>
      </p:pic>
      <p:sp>
        <p:nvSpPr>
          <p:cNvPr id="17" name="文本框 16"/>
          <p:cNvSpPr txBox="1"/>
          <p:nvPr/>
        </p:nvSpPr>
        <p:spPr>
          <a:xfrm>
            <a:off x="3650204" y="6418188"/>
            <a:ext cx="5522346" cy="646331"/>
          </a:xfrm>
          <a:prstGeom prst="rect">
            <a:avLst/>
          </a:prstGeom>
          <a:noFill/>
        </p:spPr>
        <p:txBody>
          <a:bodyPr wrap="none" rtlCol="0">
            <a:spAutoFit/>
          </a:bodyPr>
          <a:lstStyle/>
          <a:p>
            <a:r>
              <a:rPr lang="en-US" altLang="zh-CN" dirty="0" smtClean="0">
                <a:solidFill>
                  <a:srgbClr val="0070C0"/>
                </a:solidFill>
              </a:rPr>
              <a:t>Zebra’s Official Website</a:t>
            </a:r>
            <a:r>
              <a:rPr lang="zh-CN" altLang="en-US" dirty="0" smtClean="0">
                <a:solidFill>
                  <a:srgbClr val="0070C0"/>
                </a:solidFill>
              </a:rPr>
              <a:t>：http://www.zebravpnbox.com/</a:t>
            </a:r>
          </a:p>
          <a:p>
            <a:endParaRPr lang="zh-CN" alt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圖片 13" descr="1.png"/>
          <p:cNvPicPr>
            <a:picLocks noChangeAspect="1"/>
          </p:cNvPicPr>
          <p:nvPr/>
        </p:nvPicPr>
        <p:blipFill>
          <a:blip r:embed="rId2"/>
          <a:stretch>
            <a:fillRect/>
          </a:stretch>
        </p:blipFill>
        <p:spPr>
          <a:xfrm>
            <a:off x="1739703" y="1144071"/>
            <a:ext cx="3254328" cy="4508600"/>
          </a:xfrm>
          <a:prstGeom prst="rect">
            <a:avLst/>
          </a:prstGeom>
        </p:spPr>
      </p:pic>
      <p:sp>
        <p:nvSpPr>
          <p:cNvPr id="7" name="向右箭號 6"/>
          <p:cNvSpPr/>
          <p:nvPr/>
        </p:nvSpPr>
        <p:spPr>
          <a:xfrm>
            <a:off x="5546033" y="3130826"/>
            <a:ext cx="477078" cy="546652"/>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zh-TW" altLang="en-US"/>
          </a:p>
        </p:txBody>
      </p:sp>
      <p:sp>
        <p:nvSpPr>
          <p:cNvPr id="2" name="文字方塊 1"/>
          <p:cNvSpPr txBox="1"/>
          <p:nvPr/>
        </p:nvSpPr>
        <p:spPr>
          <a:xfrm>
            <a:off x="1584064" y="6021529"/>
            <a:ext cx="3603872" cy="338554"/>
          </a:xfrm>
          <a:prstGeom prst="rect">
            <a:avLst/>
          </a:prstGeom>
          <a:noFill/>
        </p:spPr>
        <p:txBody>
          <a:bodyPr wrap="none" rtlCol="0">
            <a:spAutoFit/>
          </a:bodyPr>
          <a:lstStyle/>
          <a:p>
            <a:r>
              <a:rPr lang="en-US" altLang="zh-TW" sz="1600" dirty="0" smtClean="0">
                <a:latin typeface="Arial Unicode MS" pitchFamily="34" charset="-120"/>
                <a:ea typeface="Arial Unicode MS" pitchFamily="34" charset="-120"/>
                <a:cs typeface="Arial Unicode MS" pitchFamily="34" charset="-120"/>
              </a:rPr>
              <a:t>Click “Set Up VPN”</a:t>
            </a:r>
            <a:r>
              <a:rPr lang="en-US" altLang="zh-TW" sz="1600" dirty="0">
                <a:latin typeface="Arial Unicode MS" pitchFamily="34" charset="-120"/>
                <a:ea typeface="Arial Unicode MS" pitchFamily="34" charset="-120"/>
                <a:cs typeface="Arial Unicode MS" pitchFamily="34" charset="-120"/>
              </a:rPr>
              <a:t> </a:t>
            </a:r>
            <a:r>
              <a:rPr lang="en-US" altLang="zh-TW" sz="1600" dirty="0" smtClean="0">
                <a:latin typeface="Arial Unicode MS" pitchFamily="34" charset="-120"/>
                <a:ea typeface="Arial Unicode MS" pitchFamily="34" charset="-120"/>
                <a:cs typeface="Arial Unicode MS" pitchFamily="34" charset="-120"/>
              </a:rPr>
              <a:t>and begin setting.</a:t>
            </a:r>
            <a:endParaRPr lang="zh-TW" altLang="en-US" sz="1600" dirty="0">
              <a:latin typeface="Arial Unicode MS" pitchFamily="34" charset="-120"/>
              <a:ea typeface="Arial Unicode MS" pitchFamily="34" charset="-120"/>
              <a:cs typeface="Arial Unicode MS" pitchFamily="34" charset="-120"/>
            </a:endParaRPr>
          </a:p>
        </p:txBody>
      </p:sp>
      <p:sp>
        <p:nvSpPr>
          <p:cNvPr id="8" name="文字方塊 7"/>
          <p:cNvSpPr txBox="1"/>
          <p:nvPr/>
        </p:nvSpPr>
        <p:spPr>
          <a:xfrm>
            <a:off x="7053726" y="5643439"/>
            <a:ext cx="3655168" cy="830997"/>
          </a:xfrm>
          <a:prstGeom prst="rect">
            <a:avLst/>
          </a:prstGeom>
          <a:noFill/>
        </p:spPr>
        <p:txBody>
          <a:bodyPr wrap="none" rtlCol="0">
            <a:spAutoFit/>
          </a:bodyPr>
          <a:lstStyle/>
          <a:p>
            <a:pPr algn="ctr"/>
            <a:r>
              <a:rPr lang="en-US" altLang="zh-TW" sz="1600" dirty="0" smtClean="0">
                <a:latin typeface="Arial Unicode MS" pitchFamily="34" charset="-120"/>
                <a:ea typeface="Arial Unicode MS" pitchFamily="34" charset="-120"/>
                <a:cs typeface="Arial Unicode MS" pitchFamily="34" charset="-120"/>
              </a:rPr>
              <a:t>Type in White Box’s password</a:t>
            </a:r>
          </a:p>
          <a:p>
            <a:pPr algn="ctr"/>
            <a:r>
              <a:rPr lang="en-US" altLang="zh-TW" sz="1600" dirty="0" smtClean="0">
                <a:latin typeface="Arial Unicode MS" pitchFamily="34" charset="-120"/>
                <a:ea typeface="Arial Unicode MS" pitchFamily="34" charset="-120"/>
                <a:cs typeface="Arial Unicode MS" pitchFamily="34" charset="-120"/>
              </a:rPr>
              <a:t>(Default Password: admin),</a:t>
            </a:r>
          </a:p>
          <a:p>
            <a:pPr algn="ctr"/>
            <a:r>
              <a:rPr lang="en-US" altLang="zh-TW" sz="1600" dirty="0" smtClean="0">
                <a:latin typeface="Arial Unicode MS" pitchFamily="34" charset="-120"/>
                <a:ea typeface="Arial Unicode MS" pitchFamily="34" charset="-120"/>
                <a:cs typeface="Arial Unicode MS" pitchFamily="34" charset="-120"/>
              </a:rPr>
              <a:t>and click the “Next” button to proceed.</a:t>
            </a:r>
            <a:endParaRPr lang="zh-TW" altLang="en-US" sz="1600" dirty="0">
              <a:latin typeface="Arial Unicode MS" pitchFamily="34" charset="-120"/>
              <a:ea typeface="Arial Unicode MS" pitchFamily="34" charset="-120"/>
              <a:cs typeface="Arial Unicode MS" pitchFamily="34" charset="-120"/>
            </a:endParaRPr>
          </a:p>
        </p:txBody>
      </p:sp>
      <p:pic>
        <p:nvPicPr>
          <p:cNvPr id="11" name="Picture 2" descr="C:\Users\Kevin\AppData\Local\Microsoft\Windows\INetCache\IE\S7B4GHBB\radacina-cursor-hand[1].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rot="5400000">
            <a:off x="1271677" y="1800814"/>
            <a:ext cx="503422" cy="650626"/>
          </a:xfrm>
          <a:prstGeom prst="rect">
            <a:avLst/>
          </a:prstGeom>
          <a:noFill/>
          <a:extLst>
            <a:ext uri="{909E8E84-426E-40DD-AFC4-6F175D3DCCD1}">
              <a14:hiddenFill xmlns="" xmlns:a14="http://schemas.microsoft.com/office/drawing/2010/main">
                <a:solidFill>
                  <a:srgbClr val="FFFFFF"/>
                </a:solidFill>
              </a14:hiddenFill>
            </a:ext>
          </a:extLst>
        </p:spPr>
      </p:pic>
      <p:sp>
        <p:nvSpPr>
          <p:cNvPr id="4" name="矩形 3"/>
          <p:cNvSpPr/>
          <p:nvPr/>
        </p:nvSpPr>
        <p:spPr>
          <a:xfrm>
            <a:off x="150119" y="287683"/>
            <a:ext cx="6096000" cy="830997"/>
          </a:xfrm>
          <a:prstGeom prst="rect">
            <a:avLst/>
          </a:prstGeom>
        </p:spPr>
        <p:txBody>
          <a:bodyPr>
            <a:spAutoFit/>
          </a:bodyPr>
          <a:lstStyle/>
          <a:p>
            <a:r>
              <a:rPr lang="en-US" altLang="zh-TW" sz="2400" b="1" dirty="0" smtClean="0">
                <a:solidFill>
                  <a:schemeClr val="accent1"/>
                </a:solidFill>
                <a:effectLst>
                  <a:outerShdw blurRad="38100" dist="38100" dir="2700000" algn="tl">
                    <a:srgbClr val="000000">
                      <a:alpha val="43137"/>
                    </a:srgbClr>
                  </a:outerShdw>
                </a:effectLst>
                <a:latin typeface="Arial Unicode MS" pitchFamily="34" charset="-120"/>
                <a:ea typeface="Arial Unicode MS" pitchFamily="34" charset="-120"/>
                <a:cs typeface="Arial Unicode MS" pitchFamily="34" charset="-120"/>
              </a:rPr>
              <a:t>Set up VPN</a:t>
            </a:r>
            <a:endParaRPr lang="en-US" altLang="zh-TW" sz="2400" b="1" dirty="0">
              <a:solidFill>
                <a:schemeClr val="accent1"/>
              </a:solidFill>
              <a:effectLst>
                <a:outerShdw blurRad="38100" dist="38100" dir="2700000" algn="tl">
                  <a:srgbClr val="000000">
                    <a:alpha val="43137"/>
                  </a:srgbClr>
                </a:outerShdw>
              </a:effectLst>
              <a:latin typeface="Arial Unicode MS" pitchFamily="34" charset="-120"/>
              <a:ea typeface="Arial Unicode MS" pitchFamily="34" charset="-120"/>
              <a:cs typeface="Arial Unicode MS" pitchFamily="34" charset="-120"/>
            </a:endParaRPr>
          </a:p>
          <a:p>
            <a:r>
              <a:rPr lang="zh-TW" altLang="en-US" sz="2400" b="1" dirty="0" smtClean="0">
                <a:solidFill>
                  <a:schemeClr val="accent1"/>
                </a:solidFill>
                <a:effectLst>
                  <a:outerShdw blurRad="38100" dist="38100" dir="2700000" algn="tl">
                    <a:srgbClr val="000000">
                      <a:alpha val="43137"/>
                    </a:srgbClr>
                  </a:outerShdw>
                </a:effectLst>
                <a:latin typeface="Arial Unicode MS" pitchFamily="34" charset="-120"/>
                <a:ea typeface="Arial Unicode MS" pitchFamily="34" charset="-120"/>
                <a:cs typeface="Arial Unicode MS" pitchFamily="34" charset="-120"/>
              </a:rPr>
              <a:t>❸</a:t>
            </a:r>
            <a:r>
              <a:rPr lang="en-US" altLang="zh-TW" sz="2400" b="1" dirty="0" smtClean="0">
                <a:solidFill>
                  <a:schemeClr val="accent1"/>
                </a:solidFill>
                <a:effectLst>
                  <a:outerShdw blurRad="38100" dist="38100" dir="2700000" algn="tl">
                    <a:srgbClr val="000000">
                      <a:alpha val="43137"/>
                    </a:srgbClr>
                  </a:outerShdw>
                </a:effectLst>
                <a:latin typeface="Arial Unicode MS" pitchFamily="34" charset="-120"/>
                <a:ea typeface="Arial Unicode MS" pitchFamily="34" charset="-120"/>
                <a:cs typeface="Arial Unicode MS" pitchFamily="34" charset="-120"/>
              </a:rPr>
              <a:t> Set-up Procedure</a:t>
            </a:r>
            <a:endParaRPr lang="zh-CN" altLang="en-US" sz="2400" dirty="0">
              <a:latin typeface="Arial Unicode MS" pitchFamily="34" charset="-120"/>
              <a:ea typeface="Arial Unicode MS" pitchFamily="34" charset="-120"/>
              <a:cs typeface="Arial Unicode MS" pitchFamily="34" charset="-120"/>
            </a:endParaRPr>
          </a:p>
        </p:txBody>
      </p:sp>
      <p:sp>
        <p:nvSpPr>
          <p:cNvPr id="16" name="圆角矩形 15"/>
          <p:cNvSpPr/>
          <p:nvPr/>
        </p:nvSpPr>
        <p:spPr>
          <a:xfrm>
            <a:off x="1899138" y="1793631"/>
            <a:ext cx="2729133" cy="59787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3" name="文本框 16"/>
          <p:cNvSpPr txBox="1"/>
          <p:nvPr/>
        </p:nvSpPr>
        <p:spPr>
          <a:xfrm>
            <a:off x="3532509" y="6489569"/>
            <a:ext cx="5522346" cy="646331"/>
          </a:xfrm>
          <a:prstGeom prst="rect">
            <a:avLst/>
          </a:prstGeom>
          <a:noFill/>
        </p:spPr>
        <p:txBody>
          <a:bodyPr wrap="none" rtlCol="0">
            <a:spAutoFit/>
          </a:bodyPr>
          <a:lstStyle/>
          <a:p>
            <a:r>
              <a:rPr lang="en-US" altLang="zh-CN" dirty="0" smtClean="0">
                <a:solidFill>
                  <a:srgbClr val="0070C0"/>
                </a:solidFill>
              </a:rPr>
              <a:t>Zebra’s Official Website</a:t>
            </a:r>
            <a:r>
              <a:rPr lang="zh-CN" altLang="en-US" dirty="0" smtClean="0">
                <a:solidFill>
                  <a:srgbClr val="0070C0"/>
                </a:solidFill>
              </a:rPr>
              <a:t>：http://www.zebravpnbox.com/</a:t>
            </a:r>
          </a:p>
          <a:p>
            <a:endParaRPr lang="zh-CN" altLang="en-US" dirty="0"/>
          </a:p>
        </p:txBody>
      </p:sp>
      <p:pic>
        <p:nvPicPr>
          <p:cNvPr id="15" name="圖片 14" descr="2.jpg"/>
          <p:cNvPicPr>
            <a:picLocks noChangeAspect="1"/>
          </p:cNvPicPr>
          <p:nvPr/>
        </p:nvPicPr>
        <p:blipFill>
          <a:blip r:embed="rId4"/>
          <a:stretch>
            <a:fillRect/>
          </a:stretch>
        </p:blipFill>
        <p:spPr>
          <a:xfrm>
            <a:off x="7167490" y="1117925"/>
            <a:ext cx="3439550" cy="4466948"/>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字方塊 4"/>
          <p:cNvSpPr txBox="1"/>
          <p:nvPr/>
        </p:nvSpPr>
        <p:spPr>
          <a:xfrm>
            <a:off x="2001761" y="5570693"/>
            <a:ext cx="4100830" cy="738664"/>
          </a:xfrm>
          <a:prstGeom prst="rect">
            <a:avLst/>
          </a:prstGeom>
          <a:noFill/>
        </p:spPr>
        <p:txBody>
          <a:bodyPr wrap="square" rtlCol="0">
            <a:spAutoFit/>
          </a:bodyPr>
          <a:lstStyle/>
          <a:p>
            <a:r>
              <a:rPr lang="en-US" altLang="zh-CN" sz="1400" dirty="0" smtClean="0">
                <a:latin typeface="Arial Unicode MS" pitchFamily="34" charset="-120"/>
                <a:ea typeface="Arial Unicode MS" pitchFamily="34" charset="-120"/>
                <a:cs typeface="Arial Unicode MS" pitchFamily="34" charset="-120"/>
              </a:rPr>
              <a:t>After White</a:t>
            </a:r>
            <a:r>
              <a:rPr lang="zh-TW" altLang="en-US" sz="1400" dirty="0" smtClean="0">
                <a:latin typeface="Arial Unicode MS" pitchFamily="34" charset="-120"/>
                <a:ea typeface="Arial Unicode MS" pitchFamily="34" charset="-120"/>
                <a:cs typeface="Arial Unicode MS" pitchFamily="34" charset="-120"/>
              </a:rPr>
              <a:t> </a:t>
            </a:r>
            <a:r>
              <a:rPr lang="en-US" altLang="zh-TW" sz="1400" dirty="0" smtClean="0">
                <a:latin typeface="Arial Unicode MS" pitchFamily="34" charset="-120"/>
                <a:ea typeface="Arial Unicode MS" pitchFamily="34" charset="-120"/>
                <a:cs typeface="Arial Unicode MS" pitchFamily="34" charset="-120"/>
              </a:rPr>
              <a:t>Box’s key generated, choose Black Box (1 White Box can be connected with 2 Black Boxes) and click “Download Key File” </a:t>
            </a:r>
            <a:endParaRPr lang="zh-TW" altLang="en-US" sz="1400" dirty="0">
              <a:latin typeface="Arial Unicode MS" pitchFamily="34" charset="-120"/>
              <a:ea typeface="Arial Unicode MS" pitchFamily="34" charset="-120"/>
              <a:cs typeface="Arial Unicode MS" pitchFamily="34" charset="-120"/>
            </a:endParaRPr>
          </a:p>
        </p:txBody>
      </p:sp>
      <p:sp>
        <p:nvSpPr>
          <p:cNvPr id="6" name="文字方塊 5"/>
          <p:cNvSpPr txBox="1"/>
          <p:nvPr/>
        </p:nvSpPr>
        <p:spPr>
          <a:xfrm>
            <a:off x="7876842" y="5614656"/>
            <a:ext cx="3139441" cy="584775"/>
          </a:xfrm>
          <a:prstGeom prst="rect">
            <a:avLst/>
          </a:prstGeom>
          <a:noFill/>
        </p:spPr>
        <p:txBody>
          <a:bodyPr wrap="square" rtlCol="0">
            <a:spAutoFit/>
          </a:bodyPr>
          <a:lstStyle/>
          <a:p>
            <a:pPr algn="ctr"/>
            <a:r>
              <a:rPr lang="en-US" altLang="zh-TW" sz="1600" dirty="0" smtClean="0">
                <a:latin typeface="Arial Unicode MS" pitchFamily="34" charset="-120"/>
                <a:ea typeface="Arial Unicode MS" pitchFamily="34" charset="-120"/>
                <a:cs typeface="Arial Unicode MS" pitchFamily="34" charset="-120"/>
              </a:rPr>
              <a:t>After finishing downloading key file, click “Next” to proceed.</a:t>
            </a:r>
          </a:p>
        </p:txBody>
      </p:sp>
      <p:sp>
        <p:nvSpPr>
          <p:cNvPr id="9" name="向右箭號 1"/>
          <p:cNvSpPr/>
          <p:nvPr/>
        </p:nvSpPr>
        <p:spPr>
          <a:xfrm>
            <a:off x="6336032" y="3048978"/>
            <a:ext cx="477078" cy="546652"/>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zh-TW" altLang="en-US"/>
          </a:p>
        </p:txBody>
      </p:sp>
      <p:sp>
        <p:nvSpPr>
          <p:cNvPr id="13" name="矩形 12"/>
          <p:cNvSpPr/>
          <p:nvPr/>
        </p:nvSpPr>
        <p:spPr>
          <a:xfrm>
            <a:off x="150119" y="287683"/>
            <a:ext cx="6096000" cy="830997"/>
          </a:xfrm>
          <a:prstGeom prst="rect">
            <a:avLst/>
          </a:prstGeom>
        </p:spPr>
        <p:txBody>
          <a:bodyPr>
            <a:spAutoFit/>
          </a:bodyPr>
          <a:lstStyle/>
          <a:p>
            <a:r>
              <a:rPr lang="en-US" altLang="zh-TW" sz="2400" b="1" dirty="0" smtClean="0">
                <a:solidFill>
                  <a:schemeClr val="accent1"/>
                </a:solidFill>
                <a:effectLst>
                  <a:outerShdw blurRad="38100" dist="38100" dir="2700000" algn="tl">
                    <a:srgbClr val="000000">
                      <a:alpha val="43137"/>
                    </a:srgbClr>
                  </a:outerShdw>
                </a:effectLst>
                <a:latin typeface="Arial Unicode MS" pitchFamily="34" charset="-120"/>
                <a:ea typeface="Arial Unicode MS" pitchFamily="34" charset="-120"/>
                <a:cs typeface="Arial Unicode MS" pitchFamily="34" charset="-120"/>
              </a:rPr>
              <a:t>Set up VPN</a:t>
            </a:r>
          </a:p>
          <a:p>
            <a:r>
              <a:rPr lang="zh-TW" altLang="en-US" sz="2400" b="1" dirty="0" smtClean="0">
                <a:solidFill>
                  <a:schemeClr val="accent1"/>
                </a:solidFill>
                <a:effectLst>
                  <a:outerShdw blurRad="38100" dist="38100" dir="2700000" algn="tl">
                    <a:srgbClr val="000000">
                      <a:alpha val="43137"/>
                    </a:srgbClr>
                  </a:outerShdw>
                </a:effectLst>
                <a:latin typeface="Arial Unicode MS" pitchFamily="34" charset="-120"/>
                <a:ea typeface="Arial Unicode MS" pitchFamily="34" charset="-120"/>
                <a:cs typeface="Arial Unicode MS" pitchFamily="34" charset="-120"/>
              </a:rPr>
              <a:t>❸</a:t>
            </a:r>
            <a:r>
              <a:rPr lang="en-US" altLang="zh-TW" sz="2400" b="1" dirty="0" smtClean="0">
                <a:solidFill>
                  <a:schemeClr val="accent1"/>
                </a:solidFill>
                <a:effectLst>
                  <a:outerShdw blurRad="38100" dist="38100" dir="2700000" algn="tl">
                    <a:srgbClr val="000000">
                      <a:alpha val="43137"/>
                    </a:srgbClr>
                  </a:outerShdw>
                </a:effectLst>
                <a:latin typeface="Arial Unicode MS" pitchFamily="34" charset="-120"/>
                <a:ea typeface="Arial Unicode MS" pitchFamily="34" charset="-120"/>
                <a:cs typeface="Arial Unicode MS" pitchFamily="34" charset="-120"/>
              </a:rPr>
              <a:t> Set up Procedure</a:t>
            </a:r>
            <a:endParaRPr lang="zh-CN" altLang="en-US" sz="2400" dirty="0">
              <a:latin typeface="Arial Unicode MS" pitchFamily="34" charset="-120"/>
              <a:ea typeface="Arial Unicode MS" pitchFamily="34" charset="-120"/>
              <a:cs typeface="Arial Unicode MS" pitchFamily="34" charset="-120"/>
            </a:endParaRPr>
          </a:p>
        </p:txBody>
      </p:sp>
      <p:sp>
        <p:nvSpPr>
          <p:cNvPr id="18" name="文本框 16"/>
          <p:cNvSpPr txBox="1"/>
          <p:nvPr/>
        </p:nvSpPr>
        <p:spPr>
          <a:xfrm>
            <a:off x="3650204" y="6454400"/>
            <a:ext cx="5522346" cy="646331"/>
          </a:xfrm>
          <a:prstGeom prst="rect">
            <a:avLst/>
          </a:prstGeom>
          <a:noFill/>
        </p:spPr>
        <p:txBody>
          <a:bodyPr wrap="none" rtlCol="0">
            <a:spAutoFit/>
          </a:bodyPr>
          <a:lstStyle/>
          <a:p>
            <a:r>
              <a:rPr lang="en-US" altLang="zh-CN" dirty="0" smtClean="0">
                <a:solidFill>
                  <a:srgbClr val="0070C0"/>
                </a:solidFill>
              </a:rPr>
              <a:t>Zebra’s Official Website</a:t>
            </a:r>
            <a:r>
              <a:rPr lang="zh-CN" altLang="en-US" dirty="0" smtClean="0">
                <a:solidFill>
                  <a:srgbClr val="0070C0"/>
                </a:solidFill>
              </a:rPr>
              <a:t>：http://www.zebravpnbox.com/</a:t>
            </a:r>
          </a:p>
          <a:p>
            <a:endParaRPr lang="zh-CN" altLang="en-US" dirty="0"/>
          </a:p>
        </p:txBody>
      </p:sp>
      <p:pic>
        <p:nvPicPr>
          <p:cNvPr id="14" name="圖片 13" descr="3.png"/>
          <p:cNvPicPr>
            <a:picLocks noChangeAspect="1"/>
          </p:cNvPicPr>
          <p:nvPr/>
        </p:nvPicPr>
        <p:blipFill>
          <a:blip r:embed="rId2"/>
          <a:stretch>
            <a:fillRect/>
          </a:stretch>
        </p:blipFill>
        <p:spPr>
          <a:xfrm>
            <a:off x="2294532" y="1242300"/>
            <a:ext cx="3001037" cy="4136145"/>
          </a:xfrm>
          <a:prstGeom prst="rect">
            <a:avLst/>
          </a:prstGeom>
        </p:spPr>
      </p:pic>
      <p:pic>
        <p:nvPicPr>
          <p:cNvPr id="17" name="圖片 16" descr="4.jpg"/>
          <p:cNvPicPr>
            <a:picLocks noChangeAspect="1"/>
          </p:cNvPicPr>
          <p:nvPr/>
        </p:nvPicPr>
        <p:blipFill>
          <a:blip r:embed="rId3"/>
          <a:srcRect t="3935" b="8236"/>
          <a:stretch>
            <a:fillRect/>
          </a:stretch>
        </p:blipFill>
        <p:spPr>
          <a:xfrm>
            <a:off x="8006965" y="934182"/>
            <a:ext cx="2914250" cy="4548547"/>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圖片 10" descr="5.jpg"/>
          <p:cNvPicPr>
            <a:picLocks noChangeAspect="1"/>
          </p:cNvPicPr>
          <p:nvPr/>
        </p:nvPicPr>
        <p:blipFill>
          <a:blip r:embed="rId2"/>
          <a:srcRect t="8217" b="7907"/>
          <a:stretch>
            <a:fillRect/>
          </a:stretch>
        </p:blipFill>
        <p:spPr>
          <a:xfrm>
            <a:off x="1209160" y="1247063"/>
            <a:ext cx="2733769" cy="4074807"/>
          </a:xfrm>
          <a:prstGeom prst="rect">
            <a:avLst/>
          </a:prstGeom>
        </p:spPr>
      </p:pic>
      <p:sp>
        <p:nvSpPr>
          <p:cNvPr id="8" name="文字方塊 7"/>
          <p:cNvSpPr txBox="1"/>
          <p:nvPr/>
        </p:nvSpPr>
        <p:spPr>
          <a:xfrm>
            <a:off x="1726234" y="5662348"/>
            <a:ext cx="9101712" cy="830997"/>
          </a:xfrm>
          <a:prstGeom prst="rect">
            <a:avLst/>
          </a:prstGeom>
          <a:noFill/>
        </p:spPr>
        <p:txBody>
          <a:bodyPr wrap="square" rtlCol="0">
            <a:spAutoFit/>
          </a:bodyPr>
          <a:lstStyle/>
          <a:p>
            <a:r>
              <a:rPr lang="en-US" altLang="zh-TW" sz="1600" dirty="0" smtClean="0">
                <a:latin typeface="Arial Unicode MS" pitchFamily="34" charset="-120"/>
                <a:ea typeface="Arial Unicode MS" pitchFamily="34" charset="-120"/>
                <a:cs typeface="Arial Unicode MS" pitchFamily="34" charset="-120"/>
              </a:rPr>
              <a:t>Set up the Internet for White Box according to your internet connection. In normal circumstances, please select </a:t>
            </a:r>
            <a:r>
              <a:rPr lang="en-US" altLang="zh-TW" sz="1600" dirty="0" err="1" smtClean="0">
                <a:latin typeface="Arial Unicode MS" pitchFamily="34" charset="-120"/>
                <a:ea typeface="Arial Unicode MS" pitchFamily="34" charset="-120"/>
                <a:cs typeface="Arial Unicode MS" pitchFamily="34" charset="-120"/>
              </a:rPr>
              <a:t>PPPoE</a:t>
            </a:r>
            <a:r>
              <a:rPr lang="en-US" altLang="zh-TW" sz="1600" dirty="0" smtClean="0">
                <a:latin typeface="Arial Unicode MS" pitchFamily="34" charset="-120"/>
                <a:ea typeface="Arial Unicode MS" pitchFamily="34" charset="-120"/>
                <a:cs typeface="Arial Unicode MS" pitchFamily="34" charset="-120"/>
              </a:rPr>
              <a:t> for broadband Internet connections. When it’s finished, you will receive a reminder of whether your WAN port is a public IP. Click “Next” to continue.</a:t>
            </a:r>
            <a:endParaRPr lang="zh-TW" altLang="en-US" sz="1600" dirty="0">
              <a:latin typeface="Arial Unicode MS" pitchFamily="34" charset="-120"/>
              <a:ea typeface="Arial Unicode MS" pitchFamily="34" charset="-120"/>
              <a:cs typeface="Arial Unicode MS" pitchFamily="34" charset="-120"/>
            </a:endParaRPr>
          </a:p>
        </p:txBody>
      </p:sp>
      <p:sp>
        <p:nvSpPr>
          <p:cNvPr id="15" name="矩形 14"/>
          <p:cNvSpPr/>
          <p:nvPr/>
        </p:nvSpPr>
        <p:spPr>
          <a:xfrm>
            <a:off x="0" y="225458"/>
            <a:ext cx="6230880" cy="830997"/>
          </a:xfrm>
          <a:prstGeom prst="rect">
            <a:avLst/>
          </a:prstGeom>
        </p:spPr>
        <p:txBody>
          <a:bodyPr wrap="square">
            <a:spAutoFit/>
          </a:bodyPr>
          <a:lstStyle/>
          <a:p>
            <a:r>
              <a:rPr lang="en-US" altLang="zh-TW" sz="2400" b="1" dirty="0" smtClean="0">
                <a:solidFill>
                  <a:schemeClr val="accent1"/>
                </a:solidFill>
                <a:effectLst>
                  <a:outerShdw blurRad="38100" dist="38100" dir="2700000" algn="tl">
                    <a:srgbClr val="000000">
                      <a:alpha val="43137"/>
                    </a:srgbClr>
                  </a:outerShdw>
                </a:effectLst>
                <a:latin typeface="Arial Unicode MS" pitchFamily="34" charset="-120"/>
                <a:ea typeface="Arial Unicode MS" pitchFamily="34" charset="-120"/>
                <a:cs typeface="Arial Unicode MS" pitchFamily="34" charset="-120"/>
              </a:rPr>
              <a:t>Set up VPN</a:t>
            </a:r>
            <a:endParaRPr lang="en-US" altLang="zh-TW" sz="2400" b="1" dirty="0">
              <a:solidFill>
                <a:schemeClr val="accent1"/>
              </a:solidFill>
              <a:effectLst>
                <a:outerShdw blurRad="38100" dist="38100" dir="2700000" algn="tl">
                  <a:srgbClr val="000000">
                    <a:alpha val="43137"/>
                  </a:srgbClr>
                </a:outerShdw>
              </a:effectLst>
              <a:latin typeface="Arial Unicode MS" pitchFamily="34" charset="-120"/>
              <a:ea typeface="Arial Unicode MS" pitchFamily="34" charset="-120"/>
              <a:cs typeface="Arial Unicode MS" pitchFamily="34" charset="-120"/>
            </a:endParaRPr>
          </a:p>
          <a:p>
            <a:r>
              <a:rPr lang="zh-TW" altLang="en-US" sz="2400" b="1" dirty="0">
                <a:solidFill>
                  <a:schemeClr val="accent1"/>
                </a:solidFill>
                <a:effectLst>
                  <a:outerShdw blurRad="38100" dist="38100" dir="2700000" algn="tl">
                    <a:srgbClr val="000000">
                      <a:alpha val="43137"/>
                    </a:srgbClr>
                  </a:outerShdw>
                </a:effectLst>
                <a:latin typeface="Arial Unicode MS" pitchFamily="34" charset="-120"/>
                <a:ea typeface="Arial Unicode MS" pitchFamily="34" charset="-120"/>
                <a:cs typeface="Arial Unicode MS" pitchFamily="34" charset="-120"/>
              </a:rPr>
              <a:t> </a:t>
            </a:r>
            <a:r>
              <a:rPr lang="zh-TW" altLang="en-US" sz="2400" b="1" dirty="0" smtClean="0">
                <a:solidFill>
                  <a:schemeClr val="accent1"/>
                </a:solidFill>
                <a:effectLst>
                  <a:outerShdw blurRad="38100" dist="38100" dir="2700000" algn="tl">
                    <a:srgbClr val="000000">
                      <a:alpha val="43137"/>
                    </a:srgbClr>
                  </a:outerShdw>
                </a:effectLst>
                <a:latin typeface="Arial Unicode MS" pitchFamily="34" charset="-120"/>
                <a:ea typeface="Arial Unicode MS" pitchFamily="34" charset="-120"/>
                <a:cs typeface="Arial Unicode MS" pitchFamily="34" charset="-120"/>
              </a:rPr>
              <a:t>❹</a:t>
            </a:r>
            <a:r>
              <a:rPr lang="en-US" altLang="zh-CN" sz="2400" b="1" dirty="0" smtClean="0">
                <a:solidFill>
                  <a:schemeClr val="accent1"/>
                </a:solidFill>
                <a:effectLst>
                  <a:outerShdw blurRad="38100" dist="38100" dir="2700000" algn="tl">
                    <a:srgbClr val="000000">
                      <a:alpha val="43137"/>
                    </a:srgbClr>
                  </a:outerShdw>
                </a:effectLst>
                <a:latin typeface="Arial Unicode MS" pitchFamily="34" charset="-120"/>
                <a:ea typeface="Arial Unicode MS" pitchFamily="34" charset="-120"/>
                <a:cs typeface="Arial Unicode MS" pitchFamily="34" charset="-120"/>
              </a:rPr>
              <a:t>Set up the Internet for White </a:t>
            </a:r>
            <a:r>
              <a:rPr lang="en-US" altLang="zh-TW" sz="2400" b="1" dirty="0" smtClean="0">
                <a:solidFill>
                  <a:schemeClr val="accent1"/>
                </a:solidFill>
                <a:effectLst>
                  <a:outerShdw blurRad="38100" dist="38100" dir="2700000" algn="tl">
                    <a:srgbClr val="000000">
                      <a:alpha val="43137"/>
                    </a:srgbClr>
                  </a:outerShdw>
                </a:effectLst>
                <a:latin typeface="Arial Unicode MS" pitchFamily="34" charset="-120"/>
                <a:ea typeface="Arial Unicode MS" pitchFamily="34" charset="-120"/>
                <a:cs typeface="Arial Unicode MS" pitchFamily="34" charset="-120"/>
              </a:rPr>
              <a:t>Box</a:t>
            </a:r>
            <a:endParaRPr lang="zh-CN" altLang="en-US" sz="2400" dirty="0">
              <a:latin typeface="Arial Unicode MS" pitchFamily="34" charset="-120"/>
              <a:ea typeface="Arial Unicode MS" pitchFamily="34" charset="-120"/>
              <a:cs typeface="Arial Unicode MS" pitchFamily="34" charset="-120"/>
            </a:endParaRPr>
          </a:p>
        </p:txBody>
      </p:sp>
      <p:sp>
        <p:nvSpPr>
          <p:cNvPr id="16" name="圆角矩形 15"/>
          <p:cNvSpPr/>
          <p:nvPr/>
        </p:nvSpPr>
        <p:spPr>
          <a:xfrm>
            <a:off x="1180106" y="1125774"/>
            <a:ext cx="2886370" cy="435155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0" name="文本框 16"/>
          <p:cNvSpPr txBox="1"/>
          <p:nvPr/>
        </p:nvSpPr>
        <p:spPr>
          <a:xfrm>
            <a:off x="3650204" y="6418188"/>
            <a:ext cx="5522346" cy="646331"/>
          </a:xfrm>
          <a:prstGeom prst="rect">
            <a:avLst/>
          </a:prstGeom>
          <a:noFill/>
        </p:spPr>
        <p:txBody>
          <a:bodyPr wrap="none" rtlCol="0">
            <a:spAutoFit/>
          </a:bodyPr>
          <a:lstStyle/>
          <a:p>
            <a:r>
              <a:rPr lang="en-US" altLang="zh-CN" dirty="0" smtClean="0">
                <a:solidFill>
                  <a:srgbClr val="0070C0"/>
                </a:solidFill>
              </a:rPr>
              <a:t>Zebra’s Official Website</a:t>
            </a:r>
            <a:r>
              <a:rPr lang="zh-CN" altLang="en-US" dirty="0" smtClean="0">
                <a:solidFill>
                  <a:srgbClr val="0070C0"/>
                </a:solidFill>
              </a:rPr>
              <a:t>：http://www.zebravpnbox.com/</a:t>
            </a:r>
          </a:p>
          <a:p>
            <a:endParaRPr lang="zh-CN" altLang="en-US" dirty="0"/>
          </a:p>
        </p:txBody>
      </p:sp>
      <p:pic>
        <p:nvPicPr>
          <p:cNvPr id="12" name="圖片 11" descr="6.jpg"/>
          <p:cNvPicPr>
            <a:picLocks noChangeAspect="1"/>
          </p:cNvPicPr>
          <p:nvPr/>
        </p:nvPicPr>
        <p:blipFill>
          <a:blip r:embed="rId3"/>
          <a:srcRect t="11422" b="7647"/>
          <a:stretch>
            <a:fillRect/>
          </a:stretch>
        </p:blipFill>
        <p:spPr>
          <a:xfrm>
            <a:off x="4720323" y="1190975"/>
            <a:ext cx="2789768" cy="4012237"/>
          </a:xfrm>
          <a:prstGeom prst="rect">
            <a:avLst/>
          </a:prstGeom>
        </p:spPr>
      </p:pic>
      <p:pic>
        <p:nvPicPr>
          <p:cNvPr id="13" name="圖片 12" descr="7.jpg"/>
          <p:cNvPicPr>
            <a:picLocks noChangeAspect="1"/>
          </p:cNvPicPr>
          <p:nvPr/>
        </p:nvPicPr>
        <p:blipFill>
          <a:blip r:embed="rId4"/>
          <a:srcRect t="4240" b="8008"/>
          <a:stretch>
            <a:fillRect/>
          </a:stretch>
        </p:blipFill>
        <p:spPr>
          <a:xfrm>
            <a:off x="8180916" y="1168981"/>
            <a:ext cx="2785462" cy="4343719"/>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方塊 2"/>
          <p:cNvSpPr txBox="1"/>
          <p:nvPr/>
        </p:nvSpPr>
        <p:spPr>
          <a:xfrm>
            <a:off x="1088572" y="5043089"/>
            <a:ext cx="9939655" cy="1384995"/>
          </a:xfrm>
          <a:prstGeom prst="rect">
            <a:avLst/>
          </a:prstGeom>
          <a:noFill/>
        </p:spPr>
        <p:txBody>
          <a:bodyPr wrap="square" rtlCol="0">
            <a:spAutoFit/>
          </a:bodyPr>
          <a:lstStyle/>
          <a:p>
            <a:pPr algn="ctr" fontAlgn="auto"/>
            <a:r>
              <a:rPr lang="en-US" altLang="zh-TW" sz="1400" dirty="0" smtClean="0">
                <a:latin typeface="Arial Unicode MS" pitchFamily="34" charset="-120"/>
                <a:ea typeface="Arial Unicode MS" pitchFamily="34" charset="-120"/>
                <a:cs typeface="Arial Unicode MS" pitchFamily="34" charset="-120"/>
              </a:rPr>
              <a:t>When the set-up is completed, please remember to backup those settings (very important), and learn about the current version of both Black and White Box, in order to download the latest version for upgrades. </a:t>
            </a:r>
          </a:p>
          <a:p>
            <a:pPr algn="ctr" fontAlgn="auto"/>
            <a:r>
              <a:rPr lang="en-US" altLang="zh-TW" sz="1400" dirty="0" smtClean="0">
                <a:latin typeface="Arial Unicode MS" pitchFamily="34" charset="-120"/>
                <a:ea typeface="Arial Unicode MS" pitchFamily="34" charset="-120"/>
                <a:cs typeface="Arial Unicode MS" pitchFamily="34" charset="-120"/>
              </a:rPr>
              <a:t>(Upgrading from mobile phone requires both Black and White Box be in the same version. If not, please access the UI of the routers on PC, and upgrade the firmware in System Management.) </a:t>
            </a:r>
          </a:p>
          <a:p>
            <a:pPr algn="ctr" fontAlgn="auto"/>
            <a:r>
              <a:rPr lang="en-US" altLang="zh-TW" sz="1400" dirty="0" smtClean="0">
                <a:latin typeface="Arial Unicode MS" pitchFamily="34" charset="-120"/>
                <a:ea typeface="Arial Unicode MS" pitchFamily="34" charset="-120"/>
                <a:cs typeface="Arial Unicode MS" pitchFamily="34" charset="-120"/>
              </a:rPr>
              <a:t>Click the “Ok” button to return to the Main Menu. Now, you could plug off the cable between Black and White Box. Bring on the Black Box when you go out, and enjoy the personal VPN connection.</a:t>
            </a:r>
            <a:endParaRPr lang="zh-TW" altLang="zh-TW" sz="1400" dirty="0">
              <a:latin typeface="Arial Unicode MS" pitchFamily="34" charset="-120"/>
              <a:ea typeface="Arial Unicode MS" pitchFamily="34" charset="-120"/>
              <a:cs typeface="Arial Unicode MS" pitchFamily="34" charset="-120"/>
            </a:endParaRPr>
          </a:p>
        </p:txBody>
      </p:sp>
      <p:sp>
        <p:nvSpPr>
          <p:cNvPr id="4" name="矩形 3"/>
          <p:cNvSpPr/>
          <p:nvPr/>
        </p:nvSpPr>
        <p:spPr>
          <a:xfrm>
            <a:off x="199144" y="231312"/>
            <a:ext cx="6108960" cy="830997"/>
          </a:xfrm>
          <a:prstGeom prst="rect">
            <a:avLst/>
          </a:prstGeom>
        </p:spPr>
        <p:txBody>
          <a:bodyPr wrap="square">
            <a:spAutoFit/>
          </a:bodyPr>
          <a:lstStyle/>
          <a:p>
            <a:r>
              <a:rPr lang="en-US" altLang="zh-TW" sz="2400" b="1" dirty="0">
                <a:solidFill>
                  <a:schemeClr val="accent1"/>
                </a:solidFill>
                <a:effectLst>
                  <a:outerShdw blurRad="38100" dist="38100" dir="2700000" algn="tl">
                    <a:srgbClr val="000000">
                      <a:alpha val="43137"/>
                    </a:srgbClr>
                  </a:outerShdw>
                </a:effectLst>
                <a:latin typeface="Arial Unicode MS" pitchFamily="34" charset="-120"/>
                <a:ea typeface="Arial Unicode MS" pitchFamily="34" charset="-120"/>
                <a:cs typeface="Arial Unicode MS" pitchFamily="34" charset="-120"/>
              </a:rPr>
              <a:t> </a:t>
            </a:r>
            <a:r>
              <a:rPr lang="en-US" altLang="zh-TW" sz="2400" b="1" dirty="0" smtClean="0">
                <a:solidFill>
                  <a:schemeClr val="accent1"/>
                </a:solidFill>
                <a:effectLst>
                  <a:outerShdw blurRad="38100" dist="38100" dir="2700000" algn="tl">
                    <a:srgbClr val="000000">
                      <a:alpha val="43137"/>
                    </a:srgbClr>
                  </a:outerShdw>
                </a:effectLst>
                <a:latin typeface="Arial Unicode MS" pitchFamily="34" charset="-120"/>
                <a:ea typeface="Arial Unicode MS" pitchFamily="34" charset="-120"/>
                <a:cs typeface="Arial Unicode MS" pitchFamily="34" charset="-120"/>
              </a:rPr>
              <a:t>Set up VPN</a:t>
            </a:r>
            <a:endParaRPr lang="en-US" altLang="zh-TW" sz="2400" b="1" dirty="0">
              <a:solidFill>
                <a:schemeClr val="accent1"/>
              </a:solidFill>
              <a:effectLst>
                <a:outerShdw blurRad="38100" dist="38100" dir="2700000" algn="tl">
                  <a:srgbClr val="000000">
                    <a:alpha val="43137"/>
                  </a:srgbClr>
                </a:outerShdw>
              </a:effectLst>
              <a:latin typeface="Arial Unicode MS" pitchFamily="34" charset="-120"/>
              <a:ea typeface="Arial Unicode MS" pitchFamily="34" charset="-120"/>
              <a:cs typeface="Arial Unicode MS" pitchFamily="34" charset="-120"/>
            </a:endParaRPr>
          </a:p>
          <a:p>
            <a:r>
              <a:rPr lang="zh-TW" altLang="en-US" sz="2400" b="1" dirty="0" smtClean="0">
                <a:solidFill>
                  <a:schemeClr val="accent1"/>
                </a:solidFill>
                <a:effectLst>
                  <a:outerShdw blurRad="38100" dist="38100" dir="2700000" algn="tl">
                    <a:srgbClr val="000000">
                      <a:alpha val="43137"/>
                    </a:srgbClr>
                  </a:outerShdw>
                </a:effectLst>
                <a:latin typeface="Arial Unicode MS" pitchFamily="34" charset="-120"/>
                <a:ea typeface="Arial Unicode MS" pitchFamily="34" charset="-120"/>
                <a:cs typeface="Arial Unicode MS" pitchFamily="34" charset="-120"/>
              </a:rPr>
              <a:t>❺</a:t>
            </a:r>
            <a:r>
              <a:rPr lang="en-US" altLang="zh-CN" sz="2400" b="1" dirty="0" smtClean="0">
                <a:solidFill>
                  <a:schemeClr val="accent1"/>
                </a:solidFill>
                <a:effectLst>
                  <a:outerShdw blurRad="38100" dist="38100" dir="2700000" algn="tl">
                    <a:srgbClr val="000000">
                      <a:alpha val="43137"/>
                    </a:srgbClr>
                  </a:outerShdw>
                </a:effectLst>
                <a:latin typeface="Arial Unicode MS" pitchFamily="34" charset="-120"/>
                <a:ea typeface="Arial Unicode MS" pitchFamily="34" charset="-120"/>
                <a:cs typeface="Arial Unicode MS" pitchFamily="34" charset="-120"/>
              </a:rPr>
              <a:t>Set-up </a:t>
            </a:r>
            <a:r>
              <a:rPr lang="en-US" altLang="zh-CN" sz="2400" b="1" dirty="0" smtClean="0">
                <a:solidFill>
                  <a:schemeClr val="accent1"/>
                </a:solidFill>
                <a:effectLst>
                  <a:outerShdw blurRad="38100" dist="38100" dir="2700000" algn="tl">
                    <a:srgbClr val="000000">
                      <a:alpha val="43137"/>
                    </a:srgbClr>
                  </a:outerShdw>
                </a:effectLst>
                <a:latin typeface="Arial Unicode MS" pitchFamily="34" charset="-120"/>
                <a:ea typeface="Arial Unicode MS" pitchFamily="34" charset="-120"/>
                <a:cs typeface="Arial Unicode MS" pitchFamily="34" charset="-120"/>
              </a:rPr>
              <a:t>Completed</a:t>
            </a:r>
            <a:endParaRPr lang="zh-CN" altLang="en-US" sz="2400" dirty="0">
              <a:latin typeface="Arial Unicode MS" pitchFamily="34" charset="-120"/>
              <a:ea typeface="Arial Unicode MS" pitchFamily="34" charset="-120"/>
              <a:cs typeface="Arial Unicode MS" pitchFamily="34" charset="-120"/>
            </a:endParaRPr>
          </a:p>
        </p:txBody>
      </p:sp>
      <p:sp>
        <p:nvSpPr>
          <p:cNvPr id="7" name="文本框 16"/>
          <p:cNvSpPr txBox="1"/>
          <p:nvPr/>
        </p:nvSpPr>
        <p:spPr>
          <a:xfrm>
            <a:off x="3324281" y="6363865"/>
            <a:ext cx="5522346" cy="646331"/>
          </a:xfrm>
          <a:prstGeom prst="rect">
            <a:avLst/>
          </a:prstGeom>
          <a:noFill/>
        </p:spPr>
        <p:txBody>
          <a:bodyPr wrap="none" rtlCol="0">
            <a:spAutoFit/>
          </a:bodyPr>
          <a:lstStyle/>
          <a:p>
            <a:r>
              <a:rPr lang="en-US" altLang="zh-CN" dirty="0" smtClean="0">
                <a:solidFill>
                  <a:srgbClr val="0070C0"/>
                </a:solidFill>
              </a:rPr>
              <a:t>Zebra’s Official Website</a:t>
            </a:r>
            <a:r>
              <a:rPr lang="zh-CN" altLang="en-US" dirty="0" smtClean="0">
                <a:solidFill>
                  <a:srgbClr val="0070C0"/>
                </a:solidFill>
              </a:rPr>
              <a:t>：http://www.zebravpnbox.com/</a:t>
            </a:r>
          </a:p>
          <a:p>
            <a:endParaRPr lang="zh-CN" altLang="en-US" dirty="0"/>
          </a:p>
        </p:txBody>
      </p:sp>
      <p:pic>
        <p:nvPicPr>
          <p:cNvPr id="6" name="圖片 5" descr="8.jpg"/>
          <p:cNvPicPr>
            <a:picLocks noChangeAspect="1"/>
          </p:cNvPicPr>
          <p:nvPr/>
        </p:nvPicPr>
        <p:blipFill>
          <a:blip r:embed="rId2"/>
          <a:srcRect t="12718" b="7385"/>
          <a:stretch>
            <a:fillRect/>
          </a:stretch>
        </p:blipFill>
        <p:spPr>
          <a:xfrm>
            <a:off x="4370000" y="492369"/>
            <a:ext cx="3120993" cy="4431323"/>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圖片 30" descr="9.jpg"/>
          <p:cNvPicPr>
            <a:picLocks noChangeAspect="1"/>
          </p:cNvPicPr>
          <p:nvPr/>
        </p:nvPicPr>
        <p:blipFill>
          <a:blip r:embed="rId2"/>
          <a:srcRect t="4058" b="7722"/>
          <a:stretch>
            <a:fillRect/>
          </a:stretch>
        </p:blipFill>
        <p:spPr>
          <a:xfrm>
            <a:off x="1597206" y="991773"/>
            <a:ext cx="3023977" cy="4740812"/>
          </a:xfrm>
          <a:prstGeom prst="rect">
            <a:avLst/>
          </a:prstGeom>
        </p:spPr>
      </p:pic>
      <p:sp>
        <p:nvSpPr>
          <p:cNvPr id="2" name="文字方塊 1"/>
          <p:cNvSpPr txBox="1"/>
          <p:nvPr/>
        </p:nvSpPr>
        <p:spPr>
          <a:xfrm>
            <a:off x="236443" y="273826"/>
            <a:ext cx="1451038" cy="461665"/>
          </a:xfrm>
          <a:prstGeom prst="rect">
            <a:avLst/>
          </a:prstGeom>
          <a:noFill/>
        </p:spPr>
        <p:txBody>
          <a:bodyPr wrap="none" rtlCol="0">
            <a:spAutoFit/>
          </a:bodyPr>
          <a:lstStyle/>
          <a:p>
            <a:pPr algn="ctr"/>
            <a:r>
              <a:rPr lang="en-US" altLang="zh-TW" sz="2400" b="1" dirty="0" smtClean="0">
                <a:solidFill>
                  <a:schemeClr val="accent1"/>
                </a:solidFill>
                <a:effectLst>
                  <a:outerShdw blurRad="38100" dist="38100" dir="2700000" algn="tl">
                    <a:srgbClr val="000000">
                      <a:alpha val="43137"/>
                    </a:srgbClr>
                  </a:outerShdw>
                </a:effectLst>
                <a:latin typeface="Arial Unicode MS" pitchFamily="34" charset="-120"/>
                <a:ea typeface="Arial Unicode MS" pitchFamily="34" charset="-120"/>
                <a:cs typeface="Arial Unicode MS" pitchFamily="34" charset="-120"/>
              </a:rPr>
              <a:t>Use VPN</a:t>
            </a:r>
            <a:endParaRPr lang="zh-TW" altLang="en-US" sz="2400" b="1" dirty="0">
              <a:solidFill>
                <a:schemeClr val="accent1"/>
              </a:solidFill>
              <a:effectLst>
                <a:outerShdw blurRad="38100" dist="38100" dir="2700000" algn="tl">
                  <a:srgbClr val="000000">
                    <a:alpha val="43137"/>
                  </a:srgbClr>
                </a:outerShdw>
              </a:effectLst>
              <a:latin typeface="Arial Unicode MS" pitchFamily="34" charset="-120"/>
              <a:ea typeface="Arial Unicode MS" pitchFamily="34" charset="-120"/>
              <a:cs typeface="Arial Unicode MS" pitchFamily="34" charset="-120"/>
            </a:endParaRPr>
          </a:p>
        </p:txBody>
      </p:sp>
      <p:sp>
        <p:nvSpPr>
          <p:cNvPr id="5" name="文字方塊 4"/>
          <p:cNvSpPr txBox="1"/>
          <p:nvPr/>
        </p:nvSpPr>
        <p:spPr>
          <a:xfrm>
            <a:off x="1097047" y="5869627"/>
            <a:ext cx="7122463" cy="584775"/>
          </a:xfrm>
          <a:prstGeom prst="rect">
            <a:avLst/>
          </a:prstGeom>
          <a:noFill/>
        </p:spPr>
        <p:txBody>
          <a:bodyPr wrap="none" rtlCol="0">
            <a:spAutoFit/>
          </a:bodyPr>
          <a:lstStyle/>
          <a:p>
            <a:pPr algn="ctr"/>
            <a:r>
              <a:rPr lang="en-US" altLang="zh-TW" sz="1600" dirty="0" smtClean="0">
                <a:latin typeface="Arial Unicode MS" pitchFamily="34" charset="-120"/>
                <a:ea typeface="Arial Unicode MS" pitchFamily="34" charset="-120"/>
                <a:cs typeface="Arial Unicode MS" pitchFamily="34" charset="-120"/>
              </a:rPr>
              <a:t>Click “Use VPN”, and select the networking mode for Black Router.</a:t>
            </a:r>
          </a:p>
          <a:p>
            <a:pPr algn="ctr"/>
            <a:r>
              <a:rPr lang="en-US" altLang="zh-TW" sz="1600" dirty="0" smtClean="0">
                <a:latin typeface="Arial Unicode MS" pitchFamily="34" charset="-120"/>
                <a:ea typeface="Arial Unicode MS" pitchFamily="34" charset="-120"/>
                <a:cs typeface="Arial Unicode MS" pitchFamily="34" charset="-120"/>
              </a:rPr>
              <a:t>Switch the paddle on the side of the router to sync with the networking mode.</a:t>
            </a:r>
            <a:endParaRPr lang="zh-TW" altLang="en-US" sz="1600" dirty="0">
              <a:latin typeface="Arial Unicode MS" pitchFamily="34" charset="-120"/>
              <a:ea typeface="Arial Unicode MS" pitchFamily="34" charset="-120"/>
              <a:cs typeface="Arial Unicode MS" pitchFamily="34" charset="-120"/>
            </a:endParaRPr>
          </a:p>
        </p:txBody>
      </p:sp>
      <p:grpSp>
        <p:nvGrpSpPr>
          <p:cNvPr id="21" name="群組 20"/>
          <p:cNvGrpSpPr/>
          <p:nvPr/>
        </p:nvGrpSpPr>
        <p:grpSpPr>
          <a:xfrm>
            <a:off x="8093517" y="3418662"/>
            <a:ext cx="2567188" cy="1067477"/>
            <a:chOff x="5665304" y="1645569"/>
            <a:chExt cx="2567188" cy="1067477"/>
          </a:xfrm>
        </p:grpSpPr>
        <p:pic>
          <p:nvPicPr>
            <p:cNvPr id="19" name="圖片 18"/>
            <p:cNvPicPr>
              <a:picLocks noChangeAspect="1"/>
            </p:cNvPicPr>
            <p:nvPr/>
          </p:nvPicPr>
          <p:blipFill>
            <a:blip r:embed="rId3"/>
            <a:stretch>
              <a:fillRect/>
            </a:stretch>
          </p:blipFill>
          <p:spPr>
            <a:xfrm>
              <a:off x="5756302" y="1645569"/>
              <a:ext cx="2476190" cy="1009524"/>
            </a:xfrm>
            <a:prstGeom prst="rect">
              <a:avLst/>
            </a:prstGeom>
          </p:spPr>
        </p:pic>
        <p:sp>
          <p:nvSpPr>
            <p:cNvPr id="20" name="矩形 19"/>
            <p:cNvSpPr/>
            <p:nvPr/>
          </p:nvSpPr>
          <p:spPr>
            <a:xfrm>
              <a:off x="5665304" y="2635215"/>
              <a:ext cx="1510748" cy="778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22" name="群組 21"/>
          <p:cNvGrpSpPr/>
          <p:nvPr/>
        </p:nvGrpSpPr>
        <p:grpSpPr>
          <a:xfrm>
            <a:off x="5776297" y="3611877"/>
            <a:ext cx="1762332" cy="986538"/>
            <a:chOff x="8178991" y="3039698"/>
            <a:chExt cx="1640081" cy="824929"/>
          </a:xfrm>
        </p:grpSpPr>
        <p:sp>
          <p:nvSpPr>
            <p:cNvPr id="23" name="AutoShape 2"/>
            <p:cNvSpPr>
              <a:spLocks noChangeArrowheads="1"/>
            </p:cNvSpPr>
            <p:nvPr/>
          </p:nvSpPr>
          <p:spPr bwMode="auto">
            <a:xfrm flipH="1">
              <a:off x="8178991" y="3039698"/>
              <a:ext cx="1640081" cy="824929"/>
            </a:xfrm>
            <a:prstGeom prst="wedgeEllipseCallout">
              <a:avLst>
                <a:gd name="adj1" fmla="val -82744"/>
                <a:gd name="adj2" fmla="val -39258"/>
              </a:avLst>
            </a:prstGeom>
            <a:solidFill>
              <a:srgbClr val="FFFFFF"/>
            </a:solidFill>
            <a:ln w="9525">
              <a:solidFill>
                <a:srgbClr val="000000"/>
              </a:solidFill>
              <a:miter lim="800000"/>
            </a:ln>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0"/>
                </a:spcBef>
                <a:spcAft>
                  <a:spcPct val="0"/>
                </a:spcAft>
                <a:buClrTx/>
                <a:buSzTx/>
                <a:buFontTx/>
                <a:buNone/>
              </a:pPr>
              <a:endParaRPr kumimoji="0" lang="zh-TW" altLang="zh-TW" sz="1800" b="0" i="0" u="none" strike="noStrike" cap="none" normalizeH="0" baseline="0" smtClean="0">
                <a:ln>
                  <a:noFill/>
                </a:ln>
                <a:solidFill>
                  <a:schemeClr val="tx1"/>
                </a:solidFill>
                <a:effectLst/>
                <a:latin typeface="Arial" panose="020B0604020202020204" pitchFamily="34" charset="0"/>
              </a:endParaRPr>
            </a:p>
          </p:txBody>
        </p:sp>
        <p:pic>
          <p:nvPicPr>
            <p:cNvPr id="24" name="图片 7"/>
            <p:cNvPicPr/>
            <p:nvPr/>
          </p:nvPicPr>
          <p:blipFill>
            <a:blip r:embed="rId4" cstate="print"/>
            <a:srcRect/>
            <a:stretch>
              <a:fillRect/>
            </a:stretch>
          </p:blipFill>
          <p:spPr bwMode="auto">
            <a:xfrm>
              <a:off x="8471480" y="3229662"/>
              <a:ext cx="1055103" cy="444999"/>
            </a:xfrm>
            <a:prstGeom prst="rect">
              <a:avLst/>
            </a:prstGeom>
            <a:noFill/>
            <a:ln w="9525">
              <a:noFill/>
              <a:miter lim="800000"/>
              <a:headEnd/>
              <a:tailEnd/>
            </a:ln>
          </p:spPr>
        </p:pic>
      </p:grpSp>
      <p:grpSp>
        <p:nvGrpSpPr>
          <p:cNvPr id="25" name="群組 24"/>
          <p:cNvGrpSpPr/>
          <p:nvPr/>
        </p:nvGrpSpPr>
        <p:grpSpPr>
          <a:xfrm>
            <a:off x="6523339" y="1630137"/>
            <a:ext cx="1761692" cy="986538"/>
            <a:chOff x="-56577" y="1712136"/>
            <a:chExt cx="1725712" cy="889452"/>
          </a:xfrm>
        </p:grpSpPr>
        <p:sp>
          <p:nvSpPr>
            <p:cNvPr id="26" name="AutoShape 2"/>
            <p:cNvSpPr>
              <a:spLocks noChangeArrowheads="1"/>
            </p:cNvSpPr>
            <p:nvPr/>
          </p:nvSpPr>
          <p:spPr bwMode="auto">
            <a:xfrm flipH="1">
              <a:off x="-56577" y="1712136"/>
              <a:ext cx="1725712" cy="889452"/>
            </a:xfrm>
            <a:prstGeom prst="wedgeEllipseCallout">
              <a:avLst>
                <a:gd name="adj1" fmla="val -40451"/>
                <a:gd name="adj2" fmla="val 140072"/>
              </a:avLst>
            </a:prstGeom>
            <a:solidFill>
              <a:srgbClr val="FFFFFF"/>
            </a:solidFill>
            <a:ln w="9525">
              <a:solidFill>
                <a:srgbClr val="000000"/>
              </a:solidFill>
              <a:miter lim="800000"/>
            </a:ln>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0"/>
                </a:spcBef>
                <a:spcAft>
                  <a:spcPct val="0"/>
                </a:spcAft>
                <a:buClrTx/>
                <a:buSzTx/>
                <a:buFontTx/>
                <a:buNone/>
              </a:pPr>
              <a:endParaRPr kumimoji="0" lang="zh-TW" altLang="zh-TW" sz="1800" b="0" i="0" u="none" strike="noStrike" cap="none" normalizeH="0" baseline="0" smtClean="0">
                <a:ln>
                  <a:noFill/>
                </a:ln>
                <a:solidFill>
                  <a:schemeClr val="tx1"/>
                </a:solidFill>
                <a:effectLst/>
                <a:latin typeface="Arial" panose="020B0604020202020204" pitchFamily="34" charset="0"/>
              </a:endParaRPr>
            </a:p>
          </p:txBody>
        </p:sp>
        <p:pic>
          <p:nvPicPr>
            <p:cNvPr id="27" name="图片 4"/>
            <p:cNvPicPr/>
            <p:nvPr/>
          </p:nvPicPr>
          <p:blipFill>
            <a:blip r:embed="rId5" cstate="print"/>
            <a:srcRect/>
            <a:stretch>
              <a:fillRect/>
            </a:stretch>
          </p:blipFill>
          <p:spPr bwMode="auto">
            <a:xfrm>
              <a:off x="251184" y="1906711"/>
              <a:ext cx="1110191" cy="500301"/>
            </a:xfrm>
            <a:prstGeom prst="rect">
              <a:avLst/>
            </a:prstGeom>
            <a:noFill/>
            <a:ln w="9525">
              <a:noFill/>
              <a:miter lim="800000"/>
              <a:headEnd/>
              <a:tailEnd/>
            </a:ln>
          </p:spPr>
        </p:pic>
      </p:grpSp>
      <p:grpSp>
        <p:nvGrpSpPr>
          <p:cNvPr id="28" name="群組 27"/>
          <p:cNvGrpSpPr/>
          <p:nvPr/>
        </p:nvGrpSpPr>
        <p:grpSpPr>
          <a:xfrm>
            <a:off x="8468383" y="1630137"/>
            <a:ext cx="1908449" cy="986538"/>
            <a:chOff x="1196623" y="3633413"/>
            <a:chExt cx="1807054" cy="923761"/>
          </a:xfrm>
        </p:grpSpPr>
        <p:sp>
          <p:nvSpPr>
            <p:cNvPr id="29" name="AutoShape 2"/>
            <p:cNvSpPr>
              <a:spLocks noChangeArrowheads="1"/>
            </p:cNvSpPr>
            <p:nvPr/>
          </p:nvSpPr>
          <p:spPr bwMode="auto">
            <a:xfrm flipH="1">
              <a:off x="1196623" y="3633413"/>
              <a:ext cx="1807054" cy="923761"/>
            </a:xfrm>
            <a:prstGeom prst="wedgeEllipseCallout">
              <a:avLst>
                <a:gd name="adj1" fmla="val 59672"/>
                <a:gd name="adj2" fmla="val 122945"/>
              </a:avLst>
            </a:prstGeom>
            <a:solidFill>
              <a:srgbClr val="FFFFFF"/>
            </a:solidFill>
            <a:ln w="9525">
              <a:solidFill>
                <a:srgbClr val="000000"/>
              </a:solidFill>
              <a:miter lim="800000"/>
            </a:ln>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0"/>
                </a:spcBef>
                <a:spcAft>
                  <a:spcPct val="0"/>
                </a:spcAft>
                <a:buClrTx/>
                <a:buSzTx/>
                <a:buFontTx/>
                <a:buNone/>
              </a:pPr>
              <a:endParaRPr kumimoji="0" lang="zh-TW" altLang="zh-TW" sz="1800" b="0" i="0" u="none" strike="noStrike" cap="none" normalizeH="0" baseline="0" smtClean="0">
                <a:ln>
                  <a:noFill/>
                </a:ln>
                <a:solidFill>
                  <a:schemeClr val="tx1"/>
                </a:solidFill>
                <a:effectLst/>
                <a:latin typeface="Arial" panose="020B0604020202020204" pitchFamily="34" charset="0"/>
              </a:endParaRPr>
            </a:p>
          </p:txBody>
        </p:sp>
        <p:pic>
          <p:nvPicPr>
            <p:cNvPr id="30" name="图片 1"/>
            <p:cNvPicPr/>
            <p:nvPr/>
          </p:nvPicPr>
          <p:blipFill>
            <a:blip r:embed="rId6" cstate="print"/>
            <a:srcRect/>
            <a:stretch>
              <a:fillRect/>
            </a:stretch>
          </p:blipFill>
          <p:spPr bwMode="auto">
            <a:xfrm>
              <a:off x="1518890" y="3831127"/>
              <a:ext cx="1162520" cy="528332"/>
            </a:xfrm>
            <a:prstGeom prst="rect">
              <a:avLst/>
            </a:prstGeom>
            <a:noFill/>
            <a:ln w="9525">
              <a:noFill/>
              <a:miter lim="800000"/>
              <a:headEnd/>
              <a:tailEnd/>
            </a:ln>
          </p:spPr>
        </p:pic>
      </p:grpSp>
      <p:pic>
        <p:nvPicPr>
          <p:cNvPr id="3074" name="Picture 2"/>
          <p:cNvPicPr>
            <a:picLocks noChangeAspect="1" noChangeArrowheads="1"/>
          </p:cNvPicPr>
          <p:nvPr/>
        </p:nvPicPr>
        <p:blipFill>
          <a:blip r:embed="rId7">
            <a:extLst>
              <a:ext uri="{28A0092B-C50C-407E-A947-70E740481C1C}">
                <a14:useLocalDpi xmlns="" xmlns:a14="http://schemas.microsoft.com/office/drawing/2010/main" val="0"/>
              </a:ext>
            </a:extLst>
          </a:blip>
          <a:srcRect/>
          <a:stretch>
            <a:fillRect/>
          </a:stretch>
        </p:blipFill>
        <p:spPr bwMode="auto">
          <a:xfrm>
            <a:off x="5656496" y="4672654"/>
            <a:ext cx="1852315" cy="574664"/>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8">
            <a:extLst>
              <a:ext uri="{28A0092B-C50C-407E-A947-70E740481C1C}">
                <a14:useLocalDpi xmlns="" xmlns:a14="http://schemas.microsoft.com/office/drawing/2010/main" val="0"/>
              </a:ext>
            </a:extLst>
          </a:blip>
          <a:srcRect/>
          <a:stretch>
            <a:fillRect/>
          </a:stretch>
        </p:blipFill>
        <p:spPr bwMode="auto">
          <a:xfrm>
            <a:off x="5599834" y="2688692"/>
            <a:ext cx="1847010" cy="574749"/>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9">
            <a:extLst>
              <a:ext uri="{28A0092B-C50C-407E-A947-70E740481C1C}">
                <a14:useLocalDpi xmlns="" xmlns:a14="http://schemas.microsoft.com/office/drawing/2010/main" val="0"/>
              </a:ext>
            </a:extLst>
          </a:blip>
          <a:srcRect/>
          <a:stretch>
            <a:fillRect/>
          </a:stretch>
        </p:blipFill>
        <p:spPr bwMode="auto">
          <a:xfrm>
            <a:off x="9130204" y="2678710"/>
            <a:ext cx="1852315" cy="589626"/>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35" name="文字方塊 34"/>
          <p:cNvSpPr txBox="1"/>
          <p:nvPr/>
        </p:nvSpPr>
        <p:spPr>
          <a:xfrm>
            <a:off x="8323505" y="4612425"/>
            <a:ext cx="3599910" cy="1077218"/>
          </a:xfrm>
          <a:prstGeom prst="rect">
            <a:avLst/>
          </a:prstGeom>
          <a:noFill/>
        </p:spPr>
        <p:txBody>
          <a:bodyPr wrap="square" rtlCol="0">
            <a:spAutoFit/>
          </a:bodyPr>
          <a:lstStyle/>
          <a:p>
            <a:pPr algn="ctr"/>
            <a:r>
              <a:rPr lang="en-US" altLang="zh-TW" sz="1600" dirty="0" smtClean="0">
                <a:latin typeface="Arial Unicode MS" pitchFamily="34" charset="-120"/>
                <a:ea typeface="Arial Unicode MS" pitchFamily="34" charset="-120"/>
                <a:cs typeface="Arial Unicode MS" pitchFamily="34" charset="-120"/>
              </a:rPr>
              <a:t>It automatically detects your networking mode, and shows you where the switch goes with green color. </a:t>
            </a:r>
            <a:endParaRPr lang="zh-TW" altLang="en-US" sz="1600" dirty="0">
              <a:latin typeface="Arial Unicode MS" pitchFamily="34" charset="-120"/>
              <a:ea typeface="Arial Unicode MS" pitchFamily="34" charset="-120"/>
              <a:cs typeface="Arial Unicode MS" pitchFamily="34" charset="-120"/>
            </a:endParaRPr>
          </a:p>
        </p:txBody>
      </p:sp>
      <p:pic>
        <p:nvPicPr>
          <p:cNvPr id="36" name="Picture 2" descr="C:\Users\Kevin\AppData\Local\Microsoft\Windows\INetCache\IE\S7B4GHBB\radacina-cursor-hand[1].png"/>
          <p:cNvPicPr>
            <a:picLocks noChangeAspect="1" noChangeArrowheads="1"/>
          </p:cNvPicPr>
          <p:nvPr/>
        </p:nvPicPr>
        <p:blipFill>
          <a:blip r:embed="rId10" cstate="print">
            <a:extLst>
              <a:ext uri="{28A0092B-C50C-407E-A947-70E740481C1C}">
                <a14:useLocalDpi xmlns="" xmlns:a14="http://schemas.microsoft.com/office/drawing/2010/main" val="0"/>
              </a:ext>
            </a:extLst>
          </a:blip>
          <a:srcRect/>
          <a:stretch>
            <a:fillRect/>
          </a:stretch>
        </p:blipFill>
        <p:spPr bwMode="auto">
          <a:xfrm rot="5400000">
            <a:off x="1170649" y="2787818"/>
            <a:ext cx="503422" cy="650626"/>
          </a:xfrm>
          <a:prstGeom prst="rect">
            <a:avLst/>
          </a:prstGeom>
          <a:noFill/>
          <a:extLst>
            <a:ext uri="{909E8E84-426E-40DD-AFC4-6F175D3DCCD1}">
              <a14:hiddenFill xmlns="" xmlns:a14="http://schemas.microsoft.com/office/drawing/2010/main">
                <a:solidFill>
                  <a:srgbClr val="FFFFFF"/>
                </a:solidFill>
              </a14:hiddenFill>
            </a:ext>
          </a:extLst>
        </p:spPr>
      </p:pic>
      <p:sp>
        <p:nvSpPr>
          <p:cNvPr id="7" name="圆角矩形 6"/>
          <p:cNvSpPr/>
          <p:nvPr/>
        </p:nvSpPr>
        <p:spPr>
          <a:xfrm>
            <a:off x="1737361" y="2844165"/>
            <a:ext cx="2785402" cy="510979"/>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32" name="文本框 16"/>
          <p:cNvSpPr txBox="1"/>
          <p:nvPr/>
        </p:nvSpPr>
        <p:spPr>
          <a:xfrm>
            <a:off x="3324281" y="6436289"/>
            <a:ext cx="5522346" cy="646331"/>
          </a:xfrm>
          <a:prstGeom prst="rect">
            <a:avLst/>
          </a:prstGeom>
          <a:noFill/>
        </p:spPr>
        <p:txBody>
          <a:bodyPr wrap="none" rtlCol="0">
            <a:spAutoFit/>
          </a:bodyPr>
          <a:lstStyle/>
          <a:p>
            <a:r>
              <a:rPr lang="en-US" altLang="zh-CN" dirty="0" smtClean="0">
                <a:solidFill>
                  <a:srgbClr val="0070C0"/>
                </a:solidFill>
              </a:rPr>
              <a:t>Zebra’s Official Website</a:t>
            </a:r>
            <a:r>
              <a:rPr lang="zh-CN" altLang="en-US" dirty="0" smtClean="0">
                <a:solidFill>
                  <a:srgbClr val="0070C0"/>
                </a:solidFill>
              </a:rPr>
              <a:t>：http://www.zebravpnbox.com/</a:t>
            </a:r>
          </a:p>
          <a:p>
            <a:endParaRPr lang="zh-CN" alt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圖片 31" descr="3.jpg"/>
          <p:cNvPicPr>
            <a:picLocks noChangeAspect="1"/>
          </p:cNvPicPr>
          <p:nvPr/>
        </p:nvPicPr>
        <p:blipFill>
          <a:blip r:embed="rId2"/>
          <a:srcRect t="13681" b="32406"/>
          <a:stretch>
            <a:fillRect/>
          </a:stretch>
        </p:blipFill>
        <p:spPr>
          <a:xfrm>
            <a:off x="8993376" y="1526649"/>
            <a:ext cx="3087306" cy="2957885"/>
          </a:xfrm>
          <a:prstGeom prst="rect">
            <a:avLst/>
          </a:prstGeom>
        </p:spPr>
      </p:pic>
      <p:pic>
        <p:nvPicPr>
          <p:cNvPr id="29" name="圖片 28" descr="10.jpg"/>
          <p:cNvPicPr>
            <a:picLocks noChangeAspect="1"/>
          </p:cNvPicPr>
          <p:nvPr/>
        </p:nvPicPr>
        <p:blipFill>
          <a:blip r:embed="rId3"/>
          <a:srcRect t="4308" b="9641"/>
          <a:stretch>
            <a:fillRect/>
          </a:stretch>
        </p:blipFill>
        <p:spPr>
          <a:xfrm>
            <a:off x="5608369" y="571970"/>
            <a:ext cx="3057329" cy="4675278"/>
          </a:xfrm>
          <a:prstGeom prst="rect">
            <a:avLst/>
          </a:prstGeom>
        </p:spPr>
      </p:pic>
      <p:sp>
        <p:nvSpPr>
          <p:cNvPr id="33" name="矩形 32"/>
          <p:cNvSpPr/>
          <p:nvPr/>
        </p:nvSpPr>
        <p:spPr>
          <a:xfrm>
            <a:off x="342280" y="2341198"/>
            <a:ext cx="5108714" cy="2963613"/>
          </a:xfrm>
          <a:prstGeom prst="rect">
            <a:avLst/>
          </a:prstGeom>
          <a:solidFill>
            <a:schemeClr val="bg1"/>
          </a:solidFill>
          <a:ln>
            <a:solidFill>
              <a:srgbClr val="00B050"/>
            </a:solidFill>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zh-TW" altLang="en-US"/>
          </a:p>
        </p:txBody>
      </p:sp>
      <p:pic>
        <p:nvPicPr>
          <p:cNvPr id="10" name="圖片 9"/>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2921552" y="4569159"/>
            <a:ext cx="966245" cy="735652"/>
          </a:xfrm>
          <a:prstGeom prst="rect">
            <a:avLst/>
          </a:prstGeom>
        </p:spPr>
      </p:pic>
      <p:pic>
        <p:nvPicPr>
          <p:cNvPr id="18" name="圖片 17"/>
          <p:cNvPicPr>
            <a:picLocks noChangeAspect="1"/>
          </p:cNvPicPr>
          <p:nvPr/>
        </p:nvPicPr>
        <p:blipFill>
          <a:blip r:embed="rId5"/>
          <a:stretch>
            <a:fillRect/>
          </a:stretch>
        </p:blipFill>
        <p:spPr>
          <a:xfrm>
            <a:off x="2448378" y="3406436"/>
            <a:ext cx="2476190" cy="1009524"/>
          </a:xfrm>
          <a:prstGeom prst="rect">
            <a:avLst/>
          </a:prstGeom>
        </p:spPr>
      </p:pic>
      <p:sp>
        <p:nvSpPr>
          <p:cNvPr id="20" name="圓角矩形 19"/>
          <p:cNvSpPr/>
          <p:nvPr/>
        </p:nvSpPr>
        <p:spPr>
          <a:xfrm>
            <a:off x="2428778" y="2430651"/>
            <a:ext cx="1962153" cy="777487"/>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altLang="zh-TW" sz="1400" dirty="0" smtClean="0"/>
              <a:t>Ethernet Wall Jack</a:t>
            </a:r>
          </a:p>
          <a:p>
            <a:pPr algn="ctr"/>
            <a:r>
              <a:rPr lang="en-US" altLang="zh-TW" sz="1400" dirty="0"/>
              <a:t>o</a:t>
            </a:r>
            <a:r>
              <a:rPr lang="en-US" altLang="zh-TW" sz="1400" dirty="0" smtClean="0"/>
              <a:t>r</a:t>
            </a:r>
          </a:p>
          <a:p>
            <a:pPr algn="ctr"/>
            <a:r>
              <a:rPr lang="en-US" altLang="zh-TW" sz="1400" dirty="0" smtClean="0"/>
              <a:t>Router’s LAN Port</a:t>
            </a:r>
            <a:endParaRPr lang="zh-TW" altLang="en-US" sz="1400" dirty="0"/>
          </a:p>
        </p:txBody>
      </p:sp>
      <p:grpSp>
        <p:nvGrpSpPr>
          <p:cNvPr id="28" name="群組 27"/>
          <p:cNvGrpSpPr/>
          <p:nvPr/>
        </p:nvGrpSpPr>
        <p:grpSpPr>
          <a:xfrm>
            <a:off x="442576" y="2819394"/>
            <a:ext cx="1719127" cy="1014662"/>
            <a:chOff x="8178991" y="3039698"/>
            <a:chExt cx="1640081" cy="824929"/>
          </a:xfrm>
        </p:grpSpPr>
        <p:sp>
          <p:nvSpPr>
            <p:cNvPr id="23" name="AutoShape 2"/>
            <p:cNvSpPr>
              <a:spLocks noChangeArrowheads="1"/>
            </p:cNvSpPr>
            <p:nvPr/>
          </p:nvSpPr>
          <p:spPr bwMode="auto">
            <a:xfrm flipH="1">
              <a:off x="8178991" y="3039698"/>
              <a:ext cx="1640081" cy="824929"/>
            </a:xfrm>
            <a:prstGeom prst="wedgeEllipseCallout">
              <a:avLst>
                <a:gd name="adj1" fmla="val -60439"/>
                <a:gd name="adj2" fmla="val 36037"/>
              </a:avLst>
            </a:prstGeom>
            <a:solidFill>
              <a:srgbClr val="FFFFFF"/>
            </a:solidFill>
            <a:ln w="9525">
              <a:solidFill>
                <a:srgbClr val="000000"/>
              </a:solidFill>
              <a:miter lim="800000"/>
            </a:ln>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0"/>
                </a:spcBef>
                <a:spcAft>
                  <a:spcPct val="0"/>
                </a:spcAft>
                <a:buClrTx/>
                <a:buSzTx/>
                <a:buFontTx/>
                <a:buNone/>
              </a:pPr>
              <a:endParaRPr kumimoji="0" lang="zh-TW" altLang="zh-TW" sz="1800" b="0" i="0" u="none" strike="noStrike" cap="none" normalizeH="0" baseline="0" smtClean="0">
                <a:ln>
                  <a:noFill/>
                </a:ln>
                <a:solidFill>
                  <a:schemeClr val="tx1"/>
                </a:solidFill>
                <a:effectLst/>
                <a:latin typeface="Arial" panose="020B0604020202020204" pitchFamily="34" charset="0"/>
              </a:endParaRPr>
            </a:p>
          </p:txBody>
        </p:sp>
        <p:pic>
          <p:nvPicPr>
            <p:cNvPr id="24" name="图片 7"/>
            <p:cNvPicPr/>
            <p:nvPr/>
          </p:nvPicPr>
          <p:blipFill>
            <a:blip r:embed="rId6" cstate="print"/>
            <a:srcRect/>
            <a:stretch>
              <a:fillRect/>
            </a:stretch>
          </p:blipFill>
          <p:spPr bwMode="auto">
            <a:xfrm>
              <a:off x="8471480" y="3229662"/>
              <a:ext cx="1055103" cy="444999"/>
            </a:xfrm>
            <a:prstGeom prst="rect">
              <a:avLst/>
            </a:prstGeom>
            <a:noFill/>
            <a:ln w="9525">
              <a:noFill/>
              <a:miter lim="800000"/>
              <a:headEnd/>
              <a:tailEnd/>
            </a:ln>
          </p:spPr>
        </p:pic>
      </p:grpSp>
      <p:pic>
        <p:nvPicPr>
          <p:cNvPr id="25" name="圖片 24"/>
          <p:cNvPicPr>
            <a:picLocks noChangeAspect="1"/>
          </p:cNvPicPr>
          <p:nvPr/>
        </p:nvPicPr>
        <p:blipFill>
          <a:blip r:embed="rId7" cstate="print">
            <a:extLst>
              <a:ext uri="{28A0092B-C50C-407E-A947-70E740481C1C}">
                <a14:useLocalDpi xmlns="" xmlns:a14="http://schemas.microsoft.com/office/drawing/2010/main" val="0"/>
              </a:ext>
            </a:extLst>
          </a:blip>
          <a:stretch>
            <a:fillRect/>
          </a:stretch>
        </p:blipFill>
        <p:spPr>
          <a:xfrm rot="11060115" flipH="1">
            <a:off x="4890788" y="4374159"/>
            <a:ext cx="253078" cy="253078"/>
          </a:xfrm>
          <a:prstGeom prst="rect">
            <a:avLst/>
          </a:prstGeom>
        </p:spPr>
      </p:pic>
      <p:cxnSp>
        <p:nvCxnSpPr>
          <p:cNvPr id="30" name="直線接點 29"/>
          <p:cNvCxnSpPr/>
          <p:nvPr/>
        </p:nvCxnSpPr>
        <p:spPr>
          <a:xfrm>
            <a:off x="2896637" y="3228017"/>
            <a:ext cx="0" cy="198297"/>
          </a:xfrm>
          <a:prstGeom prst="line">
            <a:avLst/>
          </a:prstGeom>
        </p:spPr>
        <p:style>
          <a:lnRef idx="3">
            <a:schemeClr val="accent5"/>
          </a:lnRef>
          <a:fillRef idx="0">
            <a:schemeClr val="accent5"/>
          </a:fillRef>
          <a:effectRef idx="2">
            <a:schemeClr val="accent5"/>
          </a:effectRef>
          <a:fontRef idx="minor">
            <a:schemeClr val="tx1"/>
          </a:fontRef>
        </p:style>
      </p:cxnSp>
      <p:pic>
        <p:nvPicPr>
          <p:cNvPr id="35" name="Picture 3"/>
          <p:cNvPicPr>
            <a:picLocks noChangeAspect="1" noChangeArrowheads="1"/>
          </p:cNvPicPr>
          <p:nvPr/>
        </p:nvPicPr>
        <p:blipFill>
          <a:blip r:embed="rId8">
            <a:extLst>
              <a:ext uri="{28A0092B-C50C-407E-A947-70E740481C1C}">
                <a14:useLocalDpi xmlns="" xmlns:a14="http://schemas.microsoft.com/office/drawing/2010/main" val="0"/>
              </a:ext>
            </a:extLst>
          </a:blip>
          <a:srcRect/>
          <a:stretch>
            <a:fillRect/>
          </a:stretch>
        </p:blipFill>
        <p:spPr bwMode="auto">
          <a:xfrm>
            <a:off x="5092328" y="4636441"/>
            <a:ext cx="270581" cy="53439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cxnSp>
        <p:nvCxnSpPr>
          <p:cNvPr id="26" name="直線接點 25"/>
          <p:cNvCxnSpPr/>
          <p:nvPr/>
        </p:nvCxnSpPr>
        <p:spPr>
          <a:xfrm>
            <a:off x="3404675" y="4396082"/>
            <a:ext cx="0" cy="237484"/>
          </a:xfrm>
          <a:prstGeom prst="line">
            <a:avLst/>
          </a:prstGeom>
        </p:spPr>
        <p:style>
          <a:lnRef idx="3">
            <a:schemeClr val="accent5"/>
          </a:lnRef>
          <a:fillRef idx="0">
            <a:schemeClr val="accent5"/>
          </a:fillRef>
          <a:effectRef idx="2">
            <a:schemeClr val="accent5"/>
          </a:effectRef>
          <a:fontRef idx="minor">
            <a:schemeClr val="tx1"/>
          </a:fontRef>
        </p:style>
      </p:cxnSp>
      <p:sp>
        <p:nvSpPr>
          <p:cNvPr id="9" name="文字方塊 8"/>
          <p:cNvSpPr txBox="1"/>
          <p:nvPr/>
        </p:nvSpPr>
        <p:spPr>
          <a:xfrm>
            <a:off x="4997513" y="5413642"/>
            <a:ext cx="4119327" cy="738664"/>
          </a:xfrm>
          <a:prstGeom prst="rect">
            <a:avLst/>
          </a:prstGeom>
          <a:noFill/>
        </p:spPr>
        <p:txBody>
          <a:bodyPr wrap="square" rtlCol="0">
            <a:spAutoFit/>
          </a:bodyPr>
          <a:lstStyle/>
          <a:p>
            <a:pPr algn="ctr"/>
            <a:r>
              <a:rPr lang="en-US" altLang="zh-TW" sz="1400" dirty="0" smtClean="0">
                <a:latin typeface="Arial Unicode MS" pitchFamily="34" charset="-120"/>
                <a:ea typeface="Arial Unicode MS" pitchFamily="34" charset="-120"/>
                <a:cs typeface="Arial Unicode MS" pitchFamily="34" charset="-120"/>
              </a:rPr>
              <a:t>Apply Black Box to wired internet connection. Switch the side paddle to “AP”. As the AP button turned green, click it to access Settings.</a:t>
            </a:r>
            <a:endParaRPr lang="zh-TW" altLang="en-US" sz="1400" dirty="0">
              <a:latin typeface="Arial Unicode MS" pitchFamily="34" charset="-120"/>
              <a:ea typeface="Arial Unicode MS" pitchFamily="34" charset="-120"/>
              <a:cs typeface="Arial Unicode MS" pitchFamily="34" charset="-120"/>
            </a:endParaRPr>
          </a:p>
        </p:txBody>
      </p:sp>
      <p:sp>
        <p:nvSpPr>
          <p:cNvPr id="15" name="向右箭號 14"/>
          <p:cNvSpPr/>
          <p:nvPr/>
        </p:nvSpPr>
        <p:spPr>
          <a:xfrm>
            <a:off x="8633128" y="2789935"/>
            <a:ext cx="409253" cy="41367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 name="文字方塊 15"/>
          <p:cNvSpPr txBox="1"/>
          <p:nvPr/>
        </p:nvSpPr>
        <p:spPr>
          <a:xfrm>
            <a:off x="9370796" y="5457990"/>
            <a:ext cx="2649189" cy="954107"/>
          </a:xfrm>
          <a:prstGeom prst="rect">
            <a:avLst/>
          </a:prstGeom>
          <a:noFill/>
        </p:spPr>
        <p:txBody>
          <a:bodyPr wrap="square" rtlCol="0">
            <a:spAutoFit/>
          </a:bodyPr>
          <a:lstStyle/>
          <a:p>
            <a:pPr algn="ctr"/>
            <a:r>
              <a:rPr lang="en-US" altLang="zh-TW" sz="1400" dirty="0" smtClean="0">
                <a:latin typeface="Arial Unicode MS" pitchFamily="34" charset="-120"/>
                <a:ea typeface="Arial Unicode MS" pitchFamily="34" charset="-120"/>
                <a:cs typeface="Arial Unicode MS" pitchFamily="34" charset="-120"/>
              </a:rPr>
              <a:t>Choose the wired connection that corresponds to yours. Setup the internet connection for Black Box.</a:t>
            </a:r>
            <a:endParaRPr lang="zh-TW" altLang="zh-TW" sz="1400" dirty="0">
              <a:latin typeface="Arial Unicode MS" pitchFamily="34" charset="-120"/>
              <a:ea typeface="Arial Unicode MS" pitchFamily="34" charset="-120"/>
              <a:cs typeface="Arial Unicode MS" pitchFamily="34" charset="-120"/>
            </a:endParaRPr>
          </a:p>
        </p:txBody>
      </p:sp>
      <p:sp>
        <p:nvSpPr>
          <p:cNvPr id="17" name="文字方塊 16"/>
          <p:cNvSpPr txBox="1"/>
          <p:nvPr/>
        </p:nvSpPr>
        <p:spPr>
          <a:xfrm>
            <a:off x="4232355" y="4718974"/>
            <a:ext cx="417102" cy="369332"/>
          </a:xfrm>
          <a:prstGeom prst="rect">
            <a:avLst/>
          </a:prstGeom>
          <a:noFill/>
        </p:spPr>
        <p:txBody>
          <a:bodyPr wrap="none" rtlCol="0">
            <a:spAutoFit/>
          </a:bodyPr>
          <a:lstStyle/>
          <a:p>
            <a:r>
              <a:rPr lang="en-US" altLang="zh-TW" smtClean="0"/>
              <a:t>Or</a:t>
            </a:r>
            <a:endParaRPr lang="zh-TW" altLang="en-US"/>
          </a:p>
        </p:txBody>
      </p:sp>
      <p:sp>
        <p:nvSpPr>
          <p:cNvPr id="34" name="文字方塊 33"/>
          <p:cNvSpPr txBox="1"/>
          <p:nvPr/>
        </p:nvSpPr>
        <p:spPr>
          <a:xfrm>
            <a:off x="814813" y="1334672"/>
            <a:ext cx="3867845" cy="830997"/>
          </a:xfrm>
          <a:prstGeom prst="rect">
            <a:avLst/>
          </a:prstGeom>
          <a:noFill/>
        </p:spPr>
        <p:txBody>
          <a:bodyPr wrap="square" rtlCol="0">
            <a:spAutoFit/>
          </a:bodyPr>
          <a:lstStyle/>
          <a:p>
            <a:pPr algn="ctr"/>
            <a:r>
              <a:rPr lang="en-US" altLang="zh-TW" sz="2400" b="1" dirty="0" smtClean="0">
                <a:effectLst>
                  <a:outerShdw blurRad="38100" dist="38100" dir="2700000" algn="tl">
                    <a:srgbClr val="000000">
                      <a:alpha val="43137"/>
                    </a:srgbClr>
                  </a:outerShdw>
                </a:effectLst>
                <a:latin typeface="Arial Unicode MS" pitchFamily="34" charset="-120"/>
                <a:ea typeface="Arial Unicode MS" pitchFamily="34" charset="-120"/>
                <a:cs typeface="Arial Unicode MS" pitchFamily="34" charset="-120"/>
              </a:rPr>
              <a:t>Figure for AP Mode Connection</a:t>
            </a:r>
            <a:endParaRPr lang="zh-TW" altLang="en-US" sz="2400" b="1" dirty="0">
              <a:effectLst>
                <a:outerShdw blurRad="38100" dist="38100" dir="2700000" algn="tl">
                  <a:srgbClr val="000000">
                    <a:alpha val="43137"/>
                  </a:srgbClr>
                </a:outerShdw>
              </a:effectLst>
              <a:latin typeface="Arial Unicode MS" pitchFamily="34" charset="-120"/>
              <a:ea typeface="Arial Unicode MS" pitchFamily="34" charset="-120"/>
              <a:cs typeface="Arial Unicode MS" pitchFamily="34" charset="-120"/>
            </a:endParaRPr>
          </a:p>
        </p:txBody>
      </p:sp>
      <p:sp>
        <p:nvSpPr>
          <p:cNvPr id="21" name="文字方塊 1"/>
          <p:cNvSpPr txBox="1"/>
          <p:nvPr/>
        </p:nvSpPr>
        <p:spPr>
          <a:xfrm>
            <a:off x="236443" y="273826"/>
            <a:ext cx="1451038" cy="461665"/>
          </a:xfrm>
          <a:prstGeom prst="rect">
            <a:avLst/>
          </a:prstGeom>
          <a:noFill/>
        </p:spPr>
        <p:txBody>
          <a:bodyPr wrap="none" rtlCol="0">
            <a:spAutoFit/>
          </a:bodyPr>
          <a:lstStyle/>
          <a:p>
            <a:pPr algn="ctr"/>
            <a:r>
              <a:rPr lang="en-US" altLang="zh-TW" sz="2400" b="1" dirty="0" smtClean="0">
                <a:solidFill>
                  <a:schemeClr val="accent1"/>
                </a:solidFill>
                <a:effectLst>
                  <a:outerShdw blurRad="38100" dist="38100" dir="2700000" algn="tl">
                    <a:srgbClr val="000000">
                      <a:alpha val="43137"/>
                    </a:srgbClr>
                  </a:outerShdw>
                </a:effectLst>
                <a:latin typeface="Arial Unicode MS" pitchFamily="34" charset="-120"/>
                <a:ea typeface="Arial Unicode MS" pitchFamily="34" charset="-120"/>
                <a:cs typeface="Arial Unicode MS" pitchFamily="34" charset="-120"/>
              </a:rPr>
              <a:t>Use VPN</a:t>
            </a:r>
            <a:endParaRPr lang="zh-TW" altLang="en-US" sz="2400" b="1" dirty="0">
              <a:solidFill>
                <a:schemeClr val="accent1"/>
              </a:solidFill>
              <a:effectLst>
                <a:outerShdw blurRad="38100" dist="38100" dir="2700000" algn="tl">
                  <a:srgbClr val="000000">
                    <a:alpha val="43137"/>
                  </a:srgbClr>
                </a:outerShdw>
              </a:effectLst>
              <a:latin typeface="Arial Unicode MS" pitchFamily="34" charset="-120"/>
              <a:ea typeface="Arial Unicode MS" pitchFamily="34" charset="-120"/>
              <a:cs typeface="Arial Unicode MS" pitchFamily="34" charset="-120"/>
            </a:endParaRPr>
          </a:p>
        </p:txBody>
      </p:sp>
      <p:sp>
        <p:nvSpPr>
          <p:cNvPr id="27" name="文本框 31"/>
          <p:cNvSpPr txBox="1"/>
          <p:nvPr/>
        </p:nvSpPr>
        <p:spPr>
          <a:xfrm>
            <a:off x="3632098" y="6391028"/>
            <a:ext cx="5522346" cy="646331"/>
          </a:xfrm>
          <a:prstGeom prst="rect">
            <a:avLst/>
          </a:prstGeom>
          <a:noFill/>
        </p:spPr>
        <p:txBody>
          <a:bodyPr wrap="none" rtlCol="0">
            <a:spAutoFit/>
          </a:bodyPr>
          <a:lstStyle/>
          <a:p>
            <a:r>
              <a:rPr lang="en-US" altLang="zh-CN" dirty="0" smtClean="0">
                <a:solidFill>
                  <a:srgbClr val="0070C0"/>
                </a:solidFill>
              </a:rPr>
              <a:t>Zebra’s Official Website</a:t>
            </a:r>
            <a:r>
              <a:rPr lang="zh-CN" altLang="en-US" dirty="0" smtClean="0">
                <a:solidFill>
                  <a:srgbClr val="0070C0"/>
                </a:solidFill>
              </a:rPr>
              <a:t>：</a:t>
            </a:r>
            <a:r>
              <a:rPr lang="zh-CN" altLang="en-US" dirty="0">
                <a:solidFill>
                  <a:srgbClr val="0070C0"/>
                </a:solidFill>
              </a:rPr>
              <a:t>http://www.zebravpnbox.com/</a:t>
            </a:r>
          </a:p>
          <a:p>
            <a:endParaRPr lang="zh-CN" altLang="en-US" dirty="0"/>
          </a:p>
        </p:txBody>
      </p:sp>
      <p:pic>
        <p:nvPicPr>
          <p:cNvPr id="31" name="Picture 2" descr="C:\Users\Kevin\AppData\Local\Microsoft\Windows\INetCache\IE\S7B4GHBB\radacina-cursor-hand[1].png"/>
          <p:cNvPicPr>
            <a:picLocks noChangeAspect="1" noChangeArrowheads="1"/>
          </p:cNvPicPr>
          <p:nvPr/>
        </p:nvPicPr>
        <p:blipFill>
          <a:blip r:embed="rId9" cstate="print">
            <a:extLst>
              <a:ext uri="{28A0092B-C50C-407E-A947-70E740481C1C}">
                <a14:useLocalDpi xmlns="" xmlns:a14="http://schemas.microsoft.com/office/drawing/2010/main" val="0"/>
              </a:ext>
            </a:extLst>
          </a:blip>
          <a:srcRect/>
          <a:stretch>
            <a:fillRect/>
          </a:stretch>
        </p:blipFill>
        <p:spPr bwMode="auto">
          <a:xfrm>
            <a:off x="5865798" y="4842344"/>
            <a:ext cx="401788" cy="519273"/>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1037</TotalTime>
  <Words>1793</Words>
  <Application>WPS 演示</Application>
  <PresentationFormat>自訂</PresentationFormat>
  <Paragraphs>195</Paragraphs>
  <Slides>20</Slides>
  <Notes>0</Notes>
  <HiddenSlides>0</HiddenSlides>
  <MMClips>0</MMClips>
  <ScaleCrop>false</ScaleCrop>
  <HeadingPairs>
    <vt:vector size="4" baseType="variant">
      <vt:variant>
        <vt:lpstr>佈景主題</vt:lpstr>
      </vt:variant>
      <vt:variant>
        <vt:i4>1</vt:i4>
      </vt:variant>
      <vt:variant>
        <vt:lpstr>投影片標題</vt:lpstr>
      </vt:variant>
      <vt:variant>
        <vt:i4>20</vt:i4>
      </vt:variant>
    </vt:vector>
  </HeadingPairs>
  <TitlesOfParts>
    <vt:vector size="21" baseType="lpstr">
      <vt:lpstr>Office 佈景主題</vt:lpstr>
      <vt:lpstr>投影片 1</vt:lpstr>
      <vt:lpstr>投影片 2</vt:lpstr>
      <vt:lpstr>投影片 3</vt:lpstr>
      <vt:lpstr>投影片 4</vt:lpstr>
      <vt:lpstr>投影片 5</vt:lpstr>
      <vt:lpstr>投影片 6</vt:lpstr>
      <vt:lpstr>投影片 7</vt:lpstr>
      <vt:lpstr>投影片 8</vt:lpstr>
      <vt:lpstr>投影片 9</vt:lpstr>
      <vt:lpstr>投影片 10</vt:lpstr>
      <vt:lpstr>投影片 11</vt:lpstr>
      <vt:lpstr>投影片 12</vt:lpstr>
      <vt:lpstr>投影片 13</vt:lpstr>
      <vt:lpstr>投影片 14</vt:lpstr>
      <vt:lpstr>投影片 15</vt:lpstr>
      <vt:lpstr>投影片 16</vt:lpstr>
      <vt:lpstr>投影片 17</vt:lpstr>
      <vt:lpstr>投影片 18</vt:lpstr>
      <vt:lpstr>投影片 19</vt:lpstr>
      <vt:lpstr>投影片 20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Kevin Hu</dc:creator>
  <cp:lastModifiedBy>ALLOEMILY</cp:lastModifiedBy>
  <cp:revision>288</cp:revision>
  <dcterms:created xsi:type="dcterms:W3CDTF">2016-03-30T07:10:00Z</dcterms:created>
  <dcterms:modified xsi:type="dcterms:W3CDTF">2017-12-18T07:53:52Z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2052-10.1.0.6065</vt:lpwstr>
  </property>
</Properties>
</file>