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1" r:id="rId2"/>
    <p:sldId id="256" r:id="rId3"/>
    <p:sldId id="257" r:id="rId4"/>
    <p:sldId id="258" r:id="rId5"/>
    <p:sldId id="259" r:id="rId6"/>
    <p:sldId id="260" r:id="rId7"/>
    <p:sldId id="261" r:id="rId8"/>
    <p:sldId id="263" r:id="rId9"/>
    <p:sldId id="265" r:id="rId10"/>
    <p:sldId id="267" r:id="rId11"/>
    <p:sldId id="285" r:id="rId12"/>
    <p:sldId id="269" r:id="rId13"/>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80" d="100"/>
          <a:sy n="80" d="100"/>
        </p:scale>
        <p:origin x="-84" y="-21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2017/12/18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2017/12/18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2017/12/18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2017/12/18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2017/12/18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pPr/>
              <a:t>2017/12/18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2017/12/18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pPr/>
              <a:t>2017/12/18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2017/12/18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2017/12/18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pPr/>
              <a:t>2017/12/18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image" Target="../media/image18.jpe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2.png"/><Relationship Id="rId7" Type="http://schemas.openxmlformats.org/officeDocument/2006/relationships/image" Target="../media/image24.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8.jpeg"/><Relationship Id="rId4" Type="http://schemas.openxmlformats.org/officeDocument/2006/relationships/image" Target="../media/image23.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29.png"/><Relationship Id="rId10" Type="http://schemas.openxmlformats.org/officeDocument/2006/relationships/image" Target="../media/image26.png"/><Relationship Id="rId4" Type="http://schemas.openxmlformats.org/officeDocument/2006/relationships/image" Target="../media/image28.jpeg"/><Relationship Id="rId9"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176648" y="2474104"/>
            <a:ext cx="5509085" cy="2937876"/>
          </a:xfrm>
          <a:prstGeom prst="rect">
            <a:avLst/>
          </a:prstGeom>
        </p:spPr>
      </p:pic>
      <p:pic>
        <p:nvPicPr>
          <p:cNvPr id="11" name="圖片 10"/>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035300" y="582139"/>
            <a:ext cx="1686160" cy="1419423"/>
          </a:xfrm>
          <a:prstGeom prst="rect">
            <a:avLst/>
          </a:prstGeom>
        </p:spPr>
      </p:pic>
      <p:cxnSp>
        <p:nvCxnSpPr>
          <p:cNvPr id="21" name="直線接點 20"/>
          <p:cNvCxnSpPr/>
          <p:nvPr/>
        </p:nvCxnSpPr>
        <p:spPr>
          <a:xfrm>
            <a:off x="808080" y="5411980"/>
            <a:ext cx="104836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31"/>
          <p:cNvSpPr txBox="1"/>
          <p:nvPr/>
        </p:nvSpPr>
        <p:spPr>
          <a:xfrm>
            <a:off x="3137070" y="6211670"/>
            <a:ext cx="6208751" cy="646331"/>
          </a:xfrm>
          <a:prstGeom prst="rect">
            <a:avLst/>
          </a:prstGeom>
          <a:noFill/>
        </p:spPr>
        <p:txBody>
          <a:bodyPr wrap="square" rtlCol="0">
            <a:spAutoFit/>
          </a:bodyPr>
          <a:lstStyle/>
          <a:p>
            <a:r>
              <a:rPr lang="en-US" altLang="zh-CN" dirty="0" smtClean="0">
                <a:solidFill>
                  <a:srgbClr val="0070C0"/>
                </a:solidFill>
                <a:latin typeface="Arial Unicode MS" pitchFamily="34" charset="-120"/>
                <a:ea typeface="Arial Unicode MS" pitchFamily="34" charset="-120"/>
                <a:cs typeface="Arial Unicode MS" pitchFamily="34" charset="-120"/>
              </a:rPr>
              <a:t>Zebra’s Official Website</a:t>
            </a:r>
            <a:r>
              <a:rPr lang="zh-CN" altLang="en-US" dirty="0" smtClean="0">
                <a:solidFill>
                  <a:srgbClr val="0070C0"/>
                </a:solidFill>
                <a:latin typeface="Arial Unicode MS" pitchFamily="34" charset="-120"/>
                <a:ea typeface="Arial Unicode MS" pitchFamily="34" charset="-120"/>
                <a:cs typeface="Arial Unicode MS" pitchFamily="34" charset="-120"/>
              </a:rPr>
              <a:t>：</a:t>
            </a:r>
            <a:r>
              <a:rPr lang="zh-CN" altLang="en-US" dirty="0">
                <a:solidFill>
                  <a:srgbClr val="0070C0"/>
                </a:solidFill>
                <a:latin typeface="Arial Unicode MS" pitchFamily="34" charset="-120"/>
                <a:ea typeface="Arial Unicode MS" pitchFamily="34" charset="-120"/>
                <a:cs typeface="Arial Unicode MS" pitchFamily="34" charset="-120"/>
              </a:rPr>
              <a:t>http://www.zebravpnbox.com</a:t>
            </a:r>
          </a:p>
          <a:p>
            <a:endParaRPr lang="zh-CN" altLang="en-US" dirty="0">
              <a:latin typeface="Arial Unicode MS" pitchFamily="34" charset="-120"/>
              <a:ea typeface="Arial Unicode MS" pitchFamily="34" charset="-120"/>
              <a:cs typeface="Arial Unicode MS" pitchFamily="34"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descr="圖片 7.jpg"/>
          <p:cNvPicPr>
            <a:picLocks noChangeAspect="1"/>
          </p:cNvPicPr>
          <p:nvPr/>
        </p:nvPicPr>
        <p:blipFill>
          <a:blip r:embed="rId2"/>
          <a:stretch>
            <a:fillRect/>
          </a:stretch>
        </p:blipFill>
        <p:spPr>
          <a:xfrm>
            <a:off x="8441965" y="977593"/>
            <a:ext cx="3214647" cy="4685458"/>
          </a:xfrm>
          <a:prstGeom prst="rect">
            <a:avLst/>
          </a:prstGeom>
        </p:spPr>
      </p:pic>
      <p:pic>
        <p:nvPicPr>
          <p:cNvPr id="11" name="圖片 10" descr="11.jpg"/>
          <p:cNvPicPr>
            <a:picLocks noChangeAspect="1"/>
          </p:cNvPicPr>
          <p:nvPr/>
        </p:nvPicPr>
        <p:blipFill>
          <a:blip r:embed="rId3"/>
          <a:srcRect t="4170" b="8124"/>
          <a:stretch>
            <a:fillRect/>
          </a:stretch>
        </p:blipFill>
        <p:spPr>
          <a:xfrm>
            <a:off x="4314235" y="865186"/>
            <a:ext cx="3128185" cy="4875656"/>
          </a:xfrm>
          <a:prstGeom prst="rect">
            <a:avLst/>
          </a:prstGeom>
        </p:spPr>
      </p:pic>
      <p:sp>
        <p:nvSpPr>
          <p:cNvPr id="2" name="文字方塊 1"/>
          <p:cNvSpPr txBox="1"/>
          <p:nvPr/>
        </p:nvSpPr>
        <p:spPr>
          <a:xfrm>
            <a:off x="1000318" y="1970061"/>
            <a:ext cx="2392001" cy="461665"/>
          </a:xfrm>
          <a:prstGeom prst="rect">
            <a:avLst/>
          </a:prstGeom>
          <a:noFill/>
        </p:spPr>
        <p:txBody>
          <a:bodyPr wrap="none" rtlCol="0">
            <a:spAutoFit/>
          </a:bodyPr>
          <a:lstStyle/>
          <a:p>
            <a:pPr algn="ctr"/>
            <a:r>
              <a:rPr lang="en-US" altLang="zh-TW" sz="2400" b="1" dirty="0" smtClean="0">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Connect to VPN</a:t>
            </a:r>
          </a:p>
        </p:txBody>
      </p:sp>
      <p:sp>
        <p:nvSpPr>
          <p:cNvPr id="4" name="文字方塊 3"/>
          <p:cNvSpPr txBox="1"/>
          <p:nvPr/>
        </p:nvSpPr>
        <p:spPr>
          <a:xfrm>
            <a:off x="135172" y="2745237"/>
            <a:ext cx="4174435" cy="2585323"/>
          </a:xfrm>
          <a:prstGeom prst="rect">
            <a:avLst/>
          </a:prstGeom>
          <a:noFill/>
        </p:spPr>
        <p:txBody>
          <a:bodyPr wrap="square" rtlCol="0">
            <a:spAutoFit/>
          </a:bodyPr>
          <a:lstStyle/>
          <a:p>
            <a:pPr algn="ctr"/>
            <a:r>
              <a:rPr lang="en-US" altLang="zh-TW" dirty="0" smtClean="0">
                <a:latin typeface="Arial Unicode MS" pitchFamily="34" charset="-120"/>
                <a:ea typeface="Arial Unicode MS" pitchFamily="34" charset="-120"/>
                <a:cs typeface="Arial Unicode MS" pitchFamily="34" charset="-120"/>
              </a:rPr>
              <a:t>If VPN remains unconnected after the Black </a:t>
            </a:r>
            <a:r>
              <a:rPr lang="en-US" altLang="zh-TW" dirty="0" smtClean="0">
                <a:latin typeface="Arial Unicode MS" pitchFamily="34" charset="-120"/>
                <a:ea typeface="Arial Unicode MS" pitchFamily="34" charset="-120"/>
                <a:cs typeface="Arial Unicode MS" pitchFamily="34" charset="-120"/>
              </a:rPr>
              <a:t>Box </a:t>
            </a:r>
            <a:r>
              <a:rPr lang="en-US" altLang="zh-TW" dirty="0" smtClean="0">
                <a:latin typeface="Arial Unicode MS" pitchFamily="34" charset="-120"/>
                <a:ea typeface="Arial Unicode MS" pitchFamily="34" charset="-120"/>
                <a:cs typeface="Arial Unicode MS" pitchFamily="34" charset="-120"/>
              </a:rPr>
              <a:t>connected to the internet, click the “Connect” button to access VPN.</a:t>
            </a:r>
          </a:p>
          <a:p>
            <a:pPr algn="ctr"/>
            <a:r>
              <a:rPr lang="en-US" altLang="zh-TW" dirty="0" smtClean="0">
                <a:latin typeface="Arial Unicode MS" pitchFamily="34" charset="-120"/>
                <a:ea typeface="Arial Unicode MS" pitchFamily="34" charset="-120"/>
                <a:cs typeface="Arial Unicode MS" pitchFamily="34" charset="-120"/>
              </a:rPr>
              <a:t>When it’s done, you will get the location of Black </a:t>
            </a:r>
            <a:r>
              <a:rPr lang="en-US" altLang="zh-TW" dirty="0" smtClean="0">
                <a:latin typeface="Arial Unicode MS" pitchFamily="34" charset="-120"/>
                <a:ea typeface="Arial Unicode MS" pitchFamily="34" charset="-120"/>
                <a:cs typeface="Arial Unicode MS" pitchFamily="34" charset="-120"/>
              </a:rPr>
              <a:t>Box, </a:t>
            </a:r>
            <a:r>
              <a:rPr lang="en-US" altLang="zh-TW" dirty="0" smtClean="0">
                <a:latin typeface="Arial Unicode MS" pitchFamily="34" charset="-120"/>
                <a:ea typeface="Arial Unicode MS" pitchFamily="34" charset="-120"/>
                <a:cs typeface="Arial Unicode MS" pitchFamily="34" charset="-120"/>
              </a:rPr>
              <a:t>and the remain time for the plan. </a:t>
            </a:r>
          </a:p>
          <a:p>
            <a:pPr algn="ctr"/>
            <a:r>
              <a:rPr lang="en-US" altLang="zh-TW" dirty="0" smtClean="0">
                <a:latin typeface="Arial Unicode MS" pitchFamily="34" charset="-120"/>
                <a:ea typeface="Arial Unicode MS" pitchFamily="34" charset="-120"/>
                <a:cs typeface="Arial Unicode MS" pitchFamily="34" charset="-120"/>
              </a:rPr>
              <a:t>At this point, you’ve finished the connection.</a:t>
            </a:r>
          </a:p>
        </p:txBody>
      </p:sp>
      <p:pic>
        <p:nvPicPr>
          <p:cNvPr id="4098" name="Picture 2" descr="C:\Users\Kevin\AppData\Local\Microsoft\Windows\INetCache\IE\S7B4GHBB\radacina-cursor-hand[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5400000">
            <a:off x="5619795" y="1953543"/>
            <a:ext cx="320656" cy="41441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文字方塊 1"/>
          <p:cNvSpPr txBox="1"/>
          <p:nvPr/>
        </p:nvSpPr>
        <p:spPr>
          <a:xfrm>
            <a:off x="475670" y="406593"/>
            <a:ext cx="1451038" cy="461665"/>
          </a:xfrm>
          <a:prstGeom prst="rect">
            <a:avLst/>
          </a:prstGeom>
          <a:noFill/>
        </p:spPr>
        <p:txBody>
          <a:bodyPr wrap="none" rtlCol="0">
            <a:spAutoFit/>
          </a:bodyPr>
          <a:lstStyle/>
          <a:p>
            <a:pPr algn="ctr"/>
            <a:r>
              <a:rPr lang="en-US" altLang="zh-TW"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sym typeface="+mn-ea"/>
              </a:rPr>
              <a:t>Use VPN</a:t>
            </a:r>
            <a:endParaRPr lang="zh-TW" altLang="en-US" sz="2400" b="1" dirty="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endParaRPr>
          </a:p>
        </p:txBody>
      </p:sp>
      <p:sp>
        <p:nvSpPr>
          <p:cNvPr id="8" name="向右箭號 14"/>
          <p:cNvSpPr/>
          <p:nvPr/>
        </p:nvSpPr>
        <p:spPr>
          <a:xfrm>
            <a:off x="7596378" y="2951867"/>
            <a:ext cx="326593" cy="3704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本框 31"/>
          <p:cNvSpPr txBox="1"/>
          <p:nvPr/>
        </p:nvSpPr>
        <p:spPr>
          <a:xfrm>
            <a:off x="3081411" y="6495079"/>
            <a:ext cx="6208751" cy="646331"/>
          </a:xfrm>
          <a:prstGeom prst="rect">
            <a:avLst/>
          </a:prstGeom>
          <a:noFill/>
        </p:spPr>
        <p:txBody>
          <a:bodyPr wrap="square" rtlCol="0">
            <a:spAutoFit/>
          </a:bodyPr>
          <a:lstStyle/>
          <a:p>
            <a:r>
              <a:rPr lang="en-US" altLang="zh-CN" dirty="0" smtClean="0">
                <a:solidFill>
                  <a:srgbClr val="0070C0"/>
                </a:solidFill>
                <a:latin typeface="Arial Unicode MS" pitchFamily="34" charset="-120"/>
                <a:ea typeface="Arial Unicode MS" pitchFamily="34" charset="-120"/>
                <a:cs typeface="Arial Unicode MS" pitchFamily="34" charset="-120"/>
              </a:rPr>
              <a:t>Zebra’s Official Website</a:t>
            </a:r>
            <a:r>
              <a:rPr lang="zh-CN" altLang="en-US" dirty="0" smtClean="0">
                <a:solidFill>
                  <a:srgbClr val="0070C0"/>
                </a:solidFill>
                <a:latin typeface="Arial Unicode MS" pitchFamily="34" charset="-120"/>
                <a:ea typeface="Arial Unicode MS" pitchFamily="34" charset="-120"/>
                <a:cs typeface="Arial Unicode MS" pitchFamily="34" charset="-120"/>
              </a:rPr>
              <a:t>：</a:t>
            </a:r>
            <a:r>
              <a:rPr lang="zh-CN" altLang="en-US" dirty="0">
                <a:solidFill>
                  <a:srgbClr val="0070C0"/>
                </a:solidFill>
                <a:latin typeface="Arial Unicode MS" pitchFamily="34" charset="-120"/>
                <a:ea typeface="Arial Unicode MS" pitchFamily="34" charset="-120"/>
                <a:cs typeface="Arial Unicode MS" pitchFamily="34" charset="-120"/>
              </a:rPr>
              <a:t>http://www.zebravpnbox.com</a:t>
            </a:r>
          </a:p>
          <a:p>
            <a:endParaRPr lang="zh-CN" altLang="en-US" dirty="0">
              <a:latin typeface="Arial Unicode MS" pitchFamily="34" charset="-120"/>
              <a:ea typeface="Arial Unicode MS" pitchFamily="34" charset="-120"/>
              <a:cs typeface="Arial Unicode MS" pitchFamily="34" charset="-120"/>
            </a:endParaRPr>
          </a:p>
        </p:txBody>
      </p:sp>
      <p:pic>
        <p:nvPicPr>
          <p:cNvPr id="14" name="Picture 2" descr="C:\Users\Kevin\AppData\Local\Microsoft\Windows\INetCache\IE\S7B4GHBB\radacina-cursor-hand[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5400000">
            <a:off x="8936814" y="2463755"/>
            <a:ext cx="320656" cy="41441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descr="13.jpg"/>
          <p:cNvPicPr>
            <a:picLocks noChangeAspect="1"/>
          </p:cNvPicPr>
          <p:nvPr/>
        </p:nvPicPr>
        <p:blipFill>
          <a:blip r:embed="rId2"/>
          <a:srcRect t="4627" b="8394"/>
          <a:stretch>
            <a:fillRect/>
          </a:stretch>
        </p:blipFill>
        <p:spPr>
          <a:xfrm>
            <a:off x="2749204" y="715617"/>
            <a:ext cx="3153364" cy="4874150"/>
          </a:xfrm>
          <a:prstGeom prst="rect">
            <a:avLst/>
          </a:prstGeom>
        </p:spPr>
      </p:pic>
      <p:sp>
        <p:nvSpPr>
          <p:cNvPr id="27" name="文字方塊 26"/>
          <p:cNvSpPr txBox="1"/>
          <p:nvPr/>
        </p:nvSpPr>
        <p:spPr>
          <a:xfrm>
            <a:off x="1298357" y="5560617"/>
            <a:ext cx="9912982" cy="523220"/>
          </a:xfrm>
          <a:prstGeom prst="rect">
            <a:avLst/>
          </a:prstGeom>
          <a:noFill/>
        </p:spPr>
        <p:txBody>
          <a:bodyPr wrap="square" rtlCol="0">
            <a:spAutoFit/>
          </a:bodyPr>
          <a:lstStyle/>
          <a:p>
            <a:pPr algn="ctr"/>
            <a:r>
              <a:rPr lang="en-US" altLang="zh-CN" sz="1400" dirty="0" smtClean="0">
                <a:latin typeface="Arial Unicode MS" pitchFamily="34" charset="-120"/>
                <a:ea typeface="Arial Unicode MS" pitchFamily="34" charset="-120"/>
                <a:cs typeface="Arial Unicode MS" pitchFamily="34" charset="-120"/>
              </a:rPr>
              <a:t>If the </a:t>
            </a:r>
            <a:r>
              <a:rPr lang="en-US" altLang="zh-CN" sz="1400" dirty="0" smtClean="0">
                <a:latin typeface="Arial Unicode MS" pitchFamily="34" charset="-120"/>
                <a:ea typeface="Arial Unicode MS" pitchFamily="34" charset="-120"/>
                <a:cs typeface="Arial Unicode MS" pitchFamily="34" charset="-120"/>
              </a:rPr>
              <a:t>service duration </a:t>
            </a:r>
            <a:r>
              <a:rPr lang="en-US" altLang="zh-CN" sz="1400" dirty="0" smtClean="0">
                <a:latin typeface="Arial Unicode MS" pitchFamily="34" charset="-120"/>
                <a:ea typeface="Arial Unicode MS" pitchFamily="34" charset="-120"/>
                <a:cs typeface="Arial Unicode MS" pitchFamily="34" charset="-120"/>
              </a:rPr>
              <a:t>runs </a:t>
            </a:r>
            <a:r>
              <a:rPr lang="en-US" altLang="zh-CN" sz="1400" dirty="0" smtClean="0">
                <a:latin typeface="Arial Unicode MS" pitchFamily="34" charset="-120"/>
                <a:ea typeface="Arial Unicode MS" pitchFamily="34" charset="-120"/>
                <a:cs typeface="Arial Unicode MS" pitchFamily="34" charset="-120"/>
              </a:rPr>
              <a:t>out, please purchase the serial number and </a:t>
            </a:r>
            <a:r>
              <a:rPr lang="en-US" altLang="zh-CN" sz="1400" dirty="0" smtClean="0">
                <a:latin typeface="Arial Unicode MS" pitchFamily="34" charset="-120"/>
                <a:ea typeface="Arial Unicode MS" pitchFamily="34" charset="-120"/>
                <a:cs typeface="Arial Unicode MS" pitchFamily="34" charset="-120"/>
              </a:rPr>
              <a:t>service coupon code by </a:t>
            </a:r>
            <a:r>
              <a:rPr lang="en-US" altLang="zh-CN" sz="1400" dirty="0" smtClean="0">
                <a:latin typeface="Arial Unicode MS" pitchFamily="34" charset="-120"/>
                <a:ea typeface="Arial Unicode MS" pitchFamily="34" charset="-120"/>
                <a:cs typeface="Arial Unicode MS" pitchFamily="34" charset="-120"/>
              </a:rPr>
              <a:t>contacting the customer service via </a:t>
            </a:r>
            <a:r>
              <a:rPr lang="en-US" altLang="zh-CN" sz="1400" dirty="0" err="1" smtClean="0">
                <a:latin typeface="Arial Unicode MS" pitchFamily="34" charset="-120"/>
                <a:ea typeface="Arial Unicode MS" pitchFamily="34" charset="-120"/>
                <a:cs typeface="Arial Unicode MS" pitchFamily="34" charset="-120"/>
              </a:rPr>
              <a:t>WeChat</a:t>
            </a:r>
            <a:r>
              <a:rPr lang="en-US" altLang="zh-CN" sz="1400" dirty="0" smtClean="0">
                <a:latin typeface="Arial Unicode MS" pitchFamily="34" charset="-120"/>
                <a:ea typeface="Arial Unicode MS" pitchFamily="34" charset="-120"/>
                <a:cs typeface="Arial Unicode MS" pitchFamily="34" charset="-120"/>
              </a:rPr>
              <a:t> or Line</a:t>
            </a:r>
            <a:r>
              <a:rPr lang="zh-CN" altLang="en-US" sz="1400" dirty="0" smtClean="0">
                <a:latin typeface="Arial Unicode MS" pitchFamily="34" charset="-120"/>
                <a:ea typeface="Arial Unicode MS" pitchFamily="34" charset="-120"/>
                <a:cs typeface="Arial Unicode MS" pitchFamily="34" charset="-120"/>
              </a:rPr>
              <a:t>（</a:t>
            </a:r>
            <a:r>
              <a:rPr lang="en-US" altLang="zh-CN" sz="1400" dirty="0">
                <a:latin typeface="Arial Unicode MS" pitchFamily="34" charset="-120"/>
                <a:ea typeface="Arial Unicode MS" pitchFamily="34" charset="-120"/>
                <a:cs typeface="Arial Unicode MS" pitchFamily="34" charset="-120"/>
              </a:rPr>
              <a:t>ID</a:t>
            </a:r>
            <a:r>
              <a:rPr lang="zh-CN" altLang="en-US" sz="1400" dirty="0">
                <a:latin typeface="Arial Unicode MS" pitchFamily="34" charset="-120"/>
                <a:ea typeface="Arial Unicode MS" pitchFamily="34" charset="-120"/>
                <a:cs typeface="Arial Unicode MS" pitchFamily="34" charset="-120"/>
              </a:rPr>
              <a:t>：</a:t>
            </a:r>
            <a:r>
              <a:rPr lang="en-US" altLang="zh-CN" sz="1400" dirty="0" err="1">
                <a:latin typeface="Arial Unicode MS" pitchFamily="34" charset="-120"/>
                <a:ea typeface="Arial Unicode MS" pitchFamily="34" charset="-120"/>
                <a:cs typeface="Arial Unicode MS" pitchFamily="34" charset="-120"/>
              </a:rPr>
              <a:t>zebravpnbox</a:t>
            </a:r>
            <a:r>
              <a:rPr lang="en-US" altLang="zh-CN" sz="1400" dirty="0" smtClean="0">
                <a:latin typeface="Arial Unicode MS" pitchFamily="34" charset="-120"/>
                <a:ea typeface="Arial Unicode MS" pitchFamily="34" charset="-120"/>
                <a:cs typeface="Arial Unicode MS" pitchFamily="34" charset="-120"/>
              </a:rPr>
              <a:t>). Please redeem your code as the picture that shows above.</a:t>
            </a:r>
            <a:endParaRPr lang="en-US" altLang="zh-CN" sz="1400" dirty="0">
              <a:latin typeface="Arial Unicode MS" pitchFamily="34" charset="-120"/>
              <a:ea typeface="Arial Unicode MS" pitchFamily="34" charset="-120"/>
              <a:cs typeface="Arial Unicode MS" pitchFamily="34" charset="-120"/>
            </a:endParaRPr>
          </a:p>
        </p:txBody>
      </p:sp>
      <p:sp>
        <p:nvSpPr>
          <p:cNvPr id="17" name="文字方塊 1"/>
          <p:cNvSpPr txBox="1"/>
          <p:nvPr/>
        </p:nvSpPr>
        <p:spPr>
          <a:xfrm>
            <a:off x="-77022" y="273826"/>
            <a:ext cx="3882794" cy="461665"/>
          </a:xfrm>
          <a:prstGeom prst="rect">
            <a:avLst/>
          </a:prstGeom>
          <a:noFill/>
        </p:spPr>
        <p:txBody>
          <a:bodyPr wrap="none" rtlCol="0">
            <a:spAutoFit/>
          </a:bodyPr>
          <a:lstStyle/>
          <a:p>
            <a:pPr algn="ctr"/>
            <a:r>
              <a:rPr lang="en-US" altLang="zh-CN" sz="2400" b="1" dirty="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  </a:t>
            </a:r>
            <a:r>
              <a:rPr lang="en-US" altLang="zh-CN"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Redeem </a:t>
            </a:r>
            <a:r>
              <a:rPr lang="en-US" altLang="zh-CN"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Service Duration</a:t>
            </a:r>
            <a:endParaRPr lang="zh-CN" sz="2400" b="1" dirty="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endParaRPr>
          </a:p>
        </p:txBody>
      </p:sp>
      <p:sp>
        <p:nvSpPr>
          <p:cNvPr id="7" name="圆角矩形 6"/>
          <p:cNvSpPr/>
          <p:nvPr/>
        </p:nvSpPr>
        <p:spPr>
          <a:xfrm>
            <a:off x="2870421" y="4158918"/>
            <a:ext cx="2894273" cy="46079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36" name="Picture 2" descr="C:\Users\Kevin\AppData\Local\Microsoft\Windows\INetCache\IE\S7B4GHBB\radacina-cursor-hand[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2351488" y="4131668"/>
            <a:ext cx="401320" cy="51943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文本框 31"/>
          <p:cNvSpPr txBox="1"/>
          <p:nvPr/>
        </p:nvSpPr>
        <p:spPr>
          <a:xfrm>
            <a:off x="3081411" y="6495079"/>
            <a:ext cx="6208751" cy="646331"/>
          </a:xfrm>
          <a:prstGeom prst="rect">
            <a:avLst/>
          </a:prstGeom>
          <a:noFill/>
        </p:spPr>
        <p:txBody>
          <a:bodyPr wrap="square" rtlCol="0">
            <a:spAutoFit/>
          </a:bodyPr>
          <a:lstStyle/>
          <a:p>
            <a:r>
              <a:rPr lang="en-US" altLang="zh-CN" dirty="0" smtClean="0">
                <a:solidFill>
                  <a:srgbClr val="0070C0"/>
                </a:solidFill>
                <a:latin typeface="Arial Unicode MS" pitchFamily="34" charset="-120"/>
                <a:ea typeface="Arial Unicode MS" pitchFamily="34" charset="-120"/>
                <a:cs typeface="Arial Unicode MS" pitchFamily="34" charset="-120"/>
              </a:rPr>
              <a:t>Zebra’s Official Website</a:t>
            </a:r>
            <a:r>
              <a:rPr lang="zh-CN" altLang="en-US" dirty="0" smtClean="0">
                <a:solidFill>
                  <a:srgbClr val="0070C0"/>
                </a:solidFill>
                <a:latin typeface="Arial Unicode MS" pitchFamily="34" charset="-120"/>
                <a:ea typeface="Arial Unicode MS" pitchFamily="34" charset="-120"/>
                <a:cs typeface="Arial Unicode MS" pitchFamily="34" charset="-120"/>
              </a:rPr>
              <a:t>：</a:t>
            </a:r>
            <a:r>
              <a:rPr lang="zh-CN" altLang="en-US" dirty="0">
                <a:solidFill>
                  <a:srgbClr val="0070C0"/>
                </a:solidFill>
                <a:latin typeface="Arial Unicode MS" pitchFamily="34" charset="-120"/>
                <a:ea typeface="Arial Unicode MS" pitchFamily="34" charset="-120"/>
                <a:cs typeface="Arial Unicode MS" pitchFamily="34" charset="-120"/>
              </a:rPr>
              <a:t>http://www.zebravpnbox.com</a:t>
            </a:r>
          </a:p>
          <a:p>
            <a:endParaRPr lang="zh-CN" altLang="en-US" dirty="0">
              <a:latin typeface="Arial Unicode MS" pitchFamily="34" charset="-120"/>
              <a:ea typeface="Arial Unicode MS" pitchFamily="34" charset="-120"/>
              <a:cs typeface="Arial Unicode MS" pitchFamily="34" charset="-120"/>
            </a:endParaRPr>
          </a:p>
        </p:txBody>
      </p:sp>
      <p:pic>
        <p:nvPicPr>
          <p:cNvPr id="13" name="圖片 12" descr="14.jpg"/>
          <p:cNvPicPr>
            <a:picLocks noChangeAspect="1"/>
          </p:cNvPicPr>
          <p:nvPr/>
        </p:nvPicPr>
        <p:blipFill>
          <a:blip r:embed="rId4"/>
          <a:srcRect t="13910" b="17647"/>
          <a:stretch>
            <a:fillRect/>
          </a:stretch>
        </p:blipFill>
        <p:spPr>
          <a:xfrm>
            <a:off x="6558702" y="1288112"/>
            <a:ext cx="3275184" cy="398360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754911" y="5361943"/>
            <a:ext cx="10664456" cy="138499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200" dirty="0" smtClean="0"/>
              <a:t>(1)  Type approval for low-power radio-frequency devices. Any modification on frequency, power boost or property and function from original design without approval is not permitted. </a:t>
            </a:r>
            <a:endParaRPr lang="zh-TW" altLang="en-US" sz="1200" dirty="0" smtClean="0"/>
          </a:p>
          <a:p>
            <a:r>
              <a:rPr lang="en-US" sz="1200" dirty="0" smtClean="0"/>
              <a:t>(2)  The usage of low-power radio-frequency devices should not endanger flight safety or interfere with legal telecommunication. If telecommunication interference is found, one should stop using the device immediately. Legal telecommunication refers to wireless communication under telecommunication policy. </a:t>
            </a:r>
            <a:endParaRPr lang="zh-TW" altLang="en-US" sz="1200" dirty="0" smtClean="0"/>
          </a:p>
          <a:p>
            <a:r>
              <a:rPr lang="en-US" sz="1200" dirty="0" smtClean="0"/>
              <a:t>Low-power radio-frequency devices should be capable to endure interference from legal telecommunication or industrial, scientific, medical Radiological Exposure Devices. </a:t>
            </a:r>
            <a:endParaRPr lang="zh-TW" altLang="en-US" sz="1200" dirty="0" smtClean="0"/>
          </a:p>
          <a:p>
            <a:r>
              <a:rPr lang="en-US" sz="1200" dirty="0" smtClean="0"/>
              <a:t>(3)  “Radiation exposure MPE standards :1mW/cm</a:t>
            </a:r>
            <a:r>
              <a:rPr lang="en-US" sz="1200" baseline="30000" dirty="0" smtClean="0"/>
              <a:t>2</a:t>
            </a:r>
            <a:r>
              <a:rPr lang="en-US" sz="1200" dirty="0" smtClean="0"/>
              <a:t>, estimation report for the product: 0.0799 </a:t>
            </a:r>
            <a:r>
              <a:rPr lang="en-US" sz="1200" dirty="0" err="1" smtClean="0"/>
              <a:t>mW</a:t>
            </a:r>
            <a:r>
              <a:rPr lang="en-US" sz="1200" dirty="0" smtClean="0"/>
              <a:t>/cm</a:t>
            </a:r>
            <a:r>
              <a:rPr lang="en-US" sz="1200" baseline="30000" dirty="0" smtClean="0"/>
              <a:t>2</a:t>
            </a:r>
            <a:r>
              <a:rPr lang="en-US" sz="1200" dirty="0" smtClean="0"/>
              <a:t> “ </a:t>
            </a:r>
            <a:endParaRPr lang="zh-TW" altLang="en-US" sz="1200" dirty="0"/>
          </a:p>
        </p:txBody>
      </p:sp>
      <p:sp>
        <p:nvSpPr>
          <p:cNvPr id="3" name="文字方塊 2"/>
          <p:cNvSpPr txBox="1"/>
          <p:nvPr/>
        </p:nvSpPr>
        <p:spPr>
          <a:xfrm>
            <a:off x="754911" y="680842"/>
            <a:ext cx="10664456" cy="458587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TW" sz="1600" b="1" smtClean="0">
                <a:effectLst>
                  <a:outerShdw blurRad="38100" dist="38100" dir="2700000" algn="tl">
                    <a:srgbClr val="000000">
                      <a:alpha val="43137"/>
                    </a:srgbClr>
                  </a:outerShdw>
                </a:effectLst>
              </a:rPr>
              <a:t>Federal </a:t>
            </a:r>
            <a:r>
              <a:rPr lang="en-US" altLang="zh-TW" sz="1600" b="1">
                <a:effectLst>
                  <a:outerShdw blurRad="38100" dist="38100" dir="2700000" algn="tl">
                    <a:srgbClr val="000000">
                      <a:alpha val="43137"/>
                    </a:srgbClr>
                  </a:outerShdw>
                </a:effectLst>
              </a:rPr>
              <a:t>Communication Commission Interference </a:t>
            </a:r>
            <a:r>
              <a:rPr lang="en-US" altLang="zh-TW" sz="1600" b="1" smtClean="0">
                <a:effectLst>
                  <a:outerShdw blurRad="38100" dist="38100" dir="2700000" algn="tl">
                    <a:srgbClr val="000000">
                      <a:alpha val="43137"/>
                    </a:srgbClr>
                  </a:outerShdw>
                </a:effectLst>
              </a:rPr>
              <a:t>Statement</a:t>
            </a:r>
          </a:p>
          <a:p>
            <a:endParaRPr lang="en-US" altLang="zh-TW" sz="1200"/>
          </a:p>
          <a:p>
            <a:r>
              <a:rPr lang="en-US" altLang="zh-TW" sz="1200"/>
              <a:t>This equipment has been tested and found to comply with the limits for a Class B digital device, pursuant to Part 15 of the FCC Rules. </a:t>
            </a:r>
            <a:endParaRPr lang="en-US" altLang="zh-TW" sz="1200" smtClean="0"/>
          </a:p>
          <a:p>
            <a:r>
              <a:rPr lang="en-US" altLang="zh-TW" sz="1200" smtClean="0"/>
              <a:t>These </a:t>
            </a:r>
            <a:r>
              <a:rPr lang="en-US" altLang="zh-TW" sz="1200"/>
              <a:t>limits are designed to provide reasonable protection against harmful interference in a residential installation. </a:t>
            </a:r>
            <a:endParaRPr lang="en-US" altLang="zh-TW" sz="1200" smtClean="0"/>
          </a:p>
          <a:p>
            <a:r>
              <a:rPr lang="en-US" altLang="zh-TW" sz="1200" smtClean="0"/>
              <a:t>This </a:t>
            </a:r>
            <a:r>
              <a:rPr lang="en-US" altLang="zh-TW" sz="1200"/>
              <a:t>equipment generates, uses and can radiate radio frequency energy and, if not installed and used in accordance with the instructions, </a:t>
            </a:r>
            <a:endParaRPr lang="en-US" altLang="zh-TW" sz="1200" smtClean="0"/>
          </a:p>
          <a:p>
            <a:r>
              <a:rPr lang="en-US" altLang="zh-TW" sz="1200" smtClean="0"/>
              <a:t>may </a:t>
            </a:r>
            <a:r>
              <a:rPr lang="en-US" altLang="zh-TW" sz="1200"/>
              <a:t>cause harmful interference to radio communications. However, there is no guarantee that interference will not occur in a particular installation. </a:t>
            </a:r>
            <a:endParaRPr lang="en-US" altLang="zh-TW" sz="1200" smtClean="0"/>
          </a:p>
          <a:p>
            <a:r>
              <a:rPr lang="en-US" altLang="zh-TW" sz="1200" smtClean="0"/>
              <a:t>If </a:t>
            </a:r>
            <a:r>
              <a:rPr lang="en-US" altLang="zh-TW" sz="1200"/>
              <a:t>this equipment does cause harmful interference to radio or television reception, which can be determined by turning the equipment off and on, </a:t>
            </a:r>
            <a:endParaRPr lang="en-US" altLang="zh-TW" sz="1200" smtClean="0"/>
          </a:p>
          <a:p>
            <a:r>
              <a:rPr lang="en-US" altLang="zh-TW" sz="1200" smtClean="0"/>
              <a:t>the </a:t>
            </a:r>
            <a:r>
              <a:rPr lang="en-US" altLang="zh-TW" sz="1200"/>
              <a:t>user is encouraged to try to correct the interference by one of the following measures:</a:t>
            </a:r>
          </a:p>
          <a:p>
            <a:r>
              <a:rPr lang="en-US" altLang="zh-TW" sz="1200"/>
              <a:t>●  Reorient or relocate the receiving antenna.</a:t>
            </a:r>
          </a:p>
          <a:p>
            <a:r>
              <a:rPr lang="en-US" altLang="zh-TW" sz="1200"/>
              <a:t>●  Increase the separation between the equipment and receiver.</a:t>
            </a:r>
          </a:p>
          <a:p>
            <a:r>
              <a:rPr lang="en-US" altLang="zh-TW" sz="1200"/>
              <a:t>●  Connect the equipment into an outlet on a circuit different from that to which the receiver is connected.</a:t>
            </a:r>
          </a:p>
          <a:p>
            <a:r>
              <a:rPr lang="en-US" altLang="zh-TW" sz="1200"/>
              <a:t>●  Consult the dealer or an experienced radio/TV technician for help</a:t>
            </a:r>
            <a:r>
              <a:rPr lang="en-US" altLang="zh-TW" sz="1200" smtClean="0"/>
              <a:t>.</a:t>
            </a:r>
            <a:r>
              <a:rPr lang="en-US" altLang="zh-TW" sz="1200" b="1"/>
              <a:t> </a:t>
            </a:r>
            <a:endParaRPr lang="en-US" altLang="zh-TW" sz="1200"/>
          </a:p>
          <a:p>
            <a:r>
              <a:rPr lang="en-US" altLang="zh-TW" sz="1200" b="1"/>
              <a:t> </a:t>
            </a:r>
            <a:endParaRPr lang="en-US" altLang="zh-TW" sz="1200"/>
          </a:p>
          <a:p>
            <a:r>
              <a:rPr lang="en-US" altLang="zh-TW" sz="1200"/>
              <a:t>FCC Caution: Any changes or modifications not expressly approved by the party responsible for compliance could void the user’s authority to operate this equipment</a:t>
            </a:r>
            <a:r>
              <a:rPr lang="en-US" altLang="zh-TW" sz="1200" smtClean="0"/>
              <a:t>.</a:t>
            </a:r>
            <a:endParaRPr lang="en-US" altLang="zh-TW" sz="1200"/>
          </a:p>
          <a:p>
            <a:r>
              <a:rPr lang="en-US" altLang="zh-TW" sz="1200"/>
              <a:t> </a:t>
            </a:r>
          </a:p>
          <a:p>
            <a:r>
              <a:rPr lang="en-US" altLang="zh-TW" sz="1200"/>
              <a:t>This device complies with Part 15 of the FCC Rules. Operation is subject to the following two conditions: </a:t>
            </a:r>
            <a:endParaRPr lang="en-US" altLang="zh-TW" sz="1200" smtClean="0"/>
          </a:p>
          <a:p>
            <a:pPr marL="228600" indent="-228600">
              <a:buAutoNum type="arabicParenBoth"/>
            </a:pPr>
            <a:r>
              <a:rPr lang="en-US" altLang="zh-TW" sz="1200" smtClean="0"/>
              <a:t>This </a:t>
            </a:r>
            <a:r>
              <a:rPr lang="en-US" altLang="zh-TW" sz="1200"/>
              <a:t>device may not cause harmful interference, and </a:t>
            </a:r>
            <a:endParaRPr lang="en-US" altLang="zh-TW" sz="1200" smtClean="0"/>
          </a:p>
          <a:p>
            <a:pPr marL="228600" indent="-228600">
              <a:buAutoNum type="arabicParenBoth"/>
            </a:pPr>
            <a:r>
              <a:rPr lang="en-US" altLang="zh-TW" sz="1200"/>
              <a:t>T</a:t>
            </a:r>
            <a:r>
              <a:rPr lang="en-US" altLang="zh-TW" sz="1200" smtClean="0"/>
              <a:t>his </a:t>
            </a:r>
            <a:r>
              <a:rPr lang="en-US" altLang="zh-TW" sz="1200"/>
              <a:t>device must accept any interference received, including interference that may cause undesired operation.</a:t>
            </a:r>
          </a:p>
          <a:p>
            <a:r>
              <a:rPr lang="en-US" altLang="zh-TW" sz="1200"/>
              <a:t> </a:t>
            </a:r>
          </a:p>
          <a:p>
            <a:r>
              <a:rPr lang="en-US" altLang="zh-TW" sz="1200"/>
              <a:t>For product available in the USA/Canada market, only channel 1~11 can be operated. Selection of other channels is not possible.</a:t>
            </a:r>
          </a:p>
          <a:p>
            <a:r>
              <a:rPr lang="en-US" altLang="zh-TW" sz="1200"/>
              <a:t> </a:t>
            </a:r>
          </a:p>
          <a:p>
            <a:r>
              <a:rPr lang="en-US" altLang="zh-TW" sz="1200" b="1"/>
              <a:t>FCC Radiation Exposure Statement:</a:t>
            </a:r>
            <a:endParaRPr lang="en-US" altLang="zh-TW" sz="1200"/>
          </a:p>
          <a:p>
            <a:r>
              <a:rPr lang="en-US" altLang="zh-TW" sz="1200"/>
              <a:t>This equipment complies with FCC radiation exposure limits set forth for an uncontrolled environment. </a:t>
            </a:r>
            <a:endParaRPr lang="en-US" altLang="zh-TW" sz="1200" smtClean="0"/>
          </a:p>
          <a:p>
            <a:r>
              <a:rPr lang="en-US" altLang="zh-TW" sz="1200" smtClean="0"/>
              <a:t>This </a:t>
            </a:r>
            <a:r>
              <a:rPr lang="en-US" altLang="zh-TW" sz="1200"/>
              <a:t>equipment should be installed and operated with minimum distance 20cm between the radiator &amp; your body</a:t>
            </a:r>
            <a:r>
              <a:rPr lang="en-US" altLang="zh-TW" sz="1200" smtClean="0"/>
              <a:t>.</a:t>
            </a:r>
            <a:endParaRPr lang="en-US" altLang="zh-TW"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222222"/>
          <p:cNvPicPr>
            <a:picLocks noChangeAspect="1"/>
          </p:cNvPicPr>
          <p:nvPr/>
        </p:nvPicPr>
        <p:blipFill>
          <a:blip r:embed="rId2"/>
          <a:stretch>
            <a:fillRect/>
          </a:stretch>
        </p:blipFill>
        <p:spPr>
          <a:xfrm>
            <a:off x="7169785" y="3092450"/>
            <a:ext cx="5022215" cy="3765550"/>
          </a:xfrm>
          <a:prstGeom prst="rect">
            <a:avLst/>
          </a:prstGeom>
        </p:spPr>
      </p:pic>
      <p:pic>
        <p:nvPicPr>
          <p:cNvPr id="1026" name="Picture 2" descr="C:\Users\Administrator\Downloads\IMG_4345.png"/>
          <p:cNvPicPr>
            <a:picLocks noChangeAspect="1" noChangeArrowheads="1"/>
          </p:cNvPicPr>
          <p:nvPr/>
        </p:nvPicPr>
        <p:blipFill>
          <a:blip r:embed="rId3" cstate="print"/>
          <a:srcRect/>
          <a:stretch>
            <a:fillRect/>
          </a:stretch>
        </p:blipFill>
        <p:spPr bwMode="auto">
          <a:xfrm>
            <a:off x="8993565" y="1542946"/>
            <a:ext cx="2800645" cy="1621045"/>
          </a:xfrm>
          <a:prstGeom prst="rect">
            <a:avLst/>
          </a:prstGeom>
          <a:noFill/>
        </p:spPr>
      </p:pic>
      <p:sp>
        <p:nvSpPr>
          <p:cNvPr id="4" name="文本框 3"/>
          <p:cNvSpPr txBox="1"/>
          <p:nvPr/>
        </p:nvSpPr>
        <p:spPr>
          <a:xfrm>
            <a:off x="1881368" y="327743"/>
            <a:ext cx="7851030" cy="461665"/>
          </a:xfrm>
          <a:prstGeom prst="rect">
            <a:avLst/>
          </a:prstGeom>
          <a:noFill/>
        </p:spPr>
        <p:txBody>
          <a:bodyPr wrap="square" rtlCol="0">
            <a:spAutoFit/>
          </a:bodyPr>
          <a:lstStyle/>
          <a:p>
            <a:r>
              <a:rPr lang="en-US" altLang="zh-CN" sz="2400" dirty="0"/>
              <a:t>              </a:t>
            </a:r>
            <a:r>
              <a:rPr lang="en-US" altLang="zh-CN" sz="2400" b="1" dirty="0" smtClean="0"/>
              <a:t>Zebra Hotspot Global Project Package User’s Guide</a:t>
            </a:r>
            <a:endParaRPr lang="zh-CN" altLang="en-US" sz="2400" b="1" dirty="0"/>
          </a:p>
        </p:txBody>
      </p:sp>
      <p:cxnSp>
        <p:nvCxnSpPr>
          <p:cNvPr id="10" name="直接箭头连接符 9"/>
          <p:cNvCxnSpPr/>
          <p:nvPr/>
        </p:nvCxnSpPr>
        <p:spPr>
          <a:xfrm flipV="1">
            <a:off x="9278620" y="2357755"/>
            <a:ext cx="403860" cy="716915"/>
          </a:xfrm>
          <a:prstGeom prst="straightConnector1">
            <a:avLst/>
          </a:prstGeom>
          <a:ln>
            <a:tailEnd type="arrow" w="med" len="med"/>
          </a:ln>
        </p:spPr>
        <p:style>
          <a:lnRef idx="3">
            <a:schemeClr val="accent2"/>
          </a:lnRef>
          <a:fillRef idx="0">
            <a:schemeClr val="accent2"/>
          </a:fillRef>
          <a:effectRef idx="2">
            <a:schemeClr val="accent2"/>
          </a:effectRef>
          <a:fontRef idx="minor">
            <a:schemeClr val="tx1"/>
          </a:fontRef>
        </p:style>
      </p:cxnSp>
      <p:sp>
        <p:nvSpPr>
          <p:cNvPr id="21" name="Text Box 24"/>
          <p:cNvSpPr txBox="1">
            <a:spLocks noChangeArrowheads="1"/>
          </p:cNvSpPr>
          <p:nvPr/>
        </p:nvSpPr>
        <p:spPr bwMode="auto">
          <a:xfrm>
            <a:off x="591964" y="1930807"/>
            <a:ext cx="5472608" cy="655955"/>
          </a:xfrm>
          <a:prstGeom prst="rect">
            <a:avLst/>
          </a:prstGeom>
        </p:spPr>
        <p:txBody>
          <a:bodyPr wrap="square" lIns="0" tIns="0" rIns="0" bIns="0">
            <a:spAutoFit/>
          </a:bodyPr>
          <a:lstStyle>
            <a:lvl1pPr eaLnBrk="0" hangingPunct="0">
              <a:defRPr kumimoji="1">
                <a:solidFill>
                  <a:schemeClr val="tx1"/>
                </a:solidFill>
                <a:latin typeface="Arial" panose="020B0604020202020204" pitchFamily="34" charset="0"/>
                <a:ea typeface="PMingLiU" panose="02020500000000000000" pitchFamily="18" charset="-120"/>
              </a:defRPr>
            </a:lvl1pPr>
            <a:lvl2pPr marL="742950" indent="-285750" eaLnBrk="0" hangingPunct="0">
              <a:defRPr kumimoji="1">
                <a:solidFill>
                  <a:schemeClr val="tx1"/>
                </a:solidFill>
                <a:latin typeface="Arial" panose="020B0604020202020204" pitchFamily="34" charset="0"/>
                <a:ea typeface="PMingLiU" panose="02020500000000000000" pitchFamily="18" charset="-120"/>
              </a:defRPr>
            </a:lvl2pPr>
            <a:lvl3pPr marL="1143000" indent="-228600" eaLnBrk="0" hangingPunct="0">
              <a:defRPr kumimoji="1">
                <a:solidFill>
                  <a:schemeClr val="tx1"/>
                </a:solidFill>
                <a:latin typeface="Arial" panose="020B0604020202020204" pitchFamily="34" charset="0"/>
                <a:ea typeface="PMingLiU" panose="02020500000000000000" pitchFamily="18" charset="-120"/>
              </a:defRPr>
            </a:lvl3pPr>
            <a:lvl4pPr marL="1600200" indent="-228600" eaLnBrk="0" hangingPunct="0">
              <a:defRPr kumimoji="1">
                <a:solidFill>
                  <a:schemeClr val="tx1"/>
                </a:solidFill>
                <a:latin typeface="Arial" panose="020B0604020202020204" pitchFamily="34" charset="0"/>
                <a:ea typeface="PMingLiU" panose="02020500000000000000" pitchFamily="18" charset="-120"/>
              </a:defRPr>
            </a:lvl4pPr>
            <a:lvl5pPr marL="2057400" indent="-228600" eaLnBrk="0" hangingPunct="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marL="285750" indent="-285750">
              <a:buFont typeface="Arial" panose="020B0604020202020204" pitchFamily="34" charset="0"/>
              <a:buChar char="•"/>
              <a:defRPr/>
            </a:pPr>
            <a:r>
              <a:rPr kumimoji="0" lang="en-US" sz="1400" b="1" dirty="0" smtClean="0">
                <a:solidFill>
                  <a:srgbClr val="C00000"/>
                </a:solidFill>
                <a:effectLst>
                  <a:outerShdw blurRad="38100" dist="38100" dir="2700000" algn="tl">
                    <a:srgbClr val="C0C0C0"/>
                  </a:outerShdw>
                </a:effectLst>
                <a:latin typeface="Microsoft JhengHei" panose="020B0604030504040204" pitchFamily="34" charset="-120"/>
                <a:ea typeface="Microsoft JhengHei" panose="020B0604030504040204" pitchFamily="34" charset="-120"/>
              </a:rPr>
              <a:t>AP Mode </a:t>
            </a:r>
            <a:r>
              <a:rPr kumimoji="0" lang="fr-FR" altLang="zh-CN" sz="1400" b="1" dirty="0" smtClean="0">
                <a:solidFill>
                  <a:srgbClr val="C00000"/>
                </a:solidFill>
                <a:effectLst>
                  <a:outerShdw blurRad="38100" dist="38100" dir="2700000" algn="tl">
                    <a:srgbClr val="C0C0C0"/>
                  </a:outerShdw>
                </a:effectLst>
                <a:latin typeface="Microsoft JhengHei" panose="020B0604030504040204" pitchFamily="34" charset="-120"/>
                <a:ea typeface="Microsoft JhengHei" panose="020B0604030504040204" pitchFamily="34" charset="-120"/>
              </a:rPr>
              <a:t>– DHCP Client Mode</a:t>
            </a:r>
          </a:p>
          <a:p>
            <a:pPr>
              <a:defRPr/>
            </a:pPr>
            <a:r>
              <a:rPr kumimoji="0" lang="fr-FR" altLang="zh-CN" sz="1400" b="1" dirty="0">
                <a:solidFill>
                  <a:srgbClr val="C00000"/>
                </a:solidFill>
                <a:effectLst>
                  <a:outerShdw blurRad="38100" dist="38100" dir="2700000" algn="tl">
                    <a:srgbClr val="C0C0C0"/>
                  </a:outerShdw>
                </a:effectLst>
                <a:latin typeface="Microsoft JhengHei" panose="020B0604030504040204" pitchFamily="34" charset="-120"/>
                <a:ea typeface="Microsoft JhengHei" panose="020B0604030504040204" pitchFamily="34" charset="-120"/>
              </a:rPr>
              <a:t> </a:t>
            </a:r>
            <a:r>
              <a:rPr kumimoji="0" lang="fr-FR" altLang="zh-CN" sz="1400" b="1" dirty="0" smtClean="0">
                <a:solidFill>
                  <a:srgbClr val="C00000"/>
                </a:solidFill>
                <a:effectLst>
                  <a:outerShdw blurRad="38100" dist="38100" dir="2700000" algn="tl">
                    <a:srgbClr val="C0C0C0"/>
                  </a:outerShdw>
                </a:effectLst>
                <a:latin typeface="Microsoft JhengHei" panose="020B0604030504040204" pitchFamily="34" charset="-120"/>
                <a:ea typeface="Microsoft JhengHei" panose="020B0604030504040204" pitchFamily="34" charset="-120"/>
              </a:rPr>
              <a:t>                            PPPoE Mode</a:t>
            </a:r>
          </a:p>
          <a:p>
            <a:pPr>
              <a:defRPr/>
            </a:pPr>
            <a:r>
              <a:rPr kumimoji="0" lang="fr-FR" altLang="zh-CN" sz="1400" b="1" dirty="0">
                <a:solidFill>
                  <a:srgbClr val="C00000"/>
                </a:solidFill>
                <a:effectLst>
                  <a:outerShdw blurRad="38100" dist="38100" dir="2700000" algn="tl">
                    <a:srgbClr val="C0C0C0"/>
                  </a:outerShdw>
                </a:effectLst>
                <a:latin typeface="Microsoft JhengHei" panose="020B0604030504040204" pitchFamily="34" charset="-120"/>
                <a:ea typeface="Microsoft JhengHei" panose="020B0604030504040204" pitchFamily="34" charset="-120"/>
              </a:rPr>
              <a:t> </a:t>
            </a:r>
            <a:r>
              <a:rPr kumimoji="0" lang="fr-FR" altLang="zh-CN" sz="1400" b="1" dirty="0" smtClean="0">
                <a:solidFill>
                  <a:srgbClr val="C00000"/>
                </a:solidFill>
                <a:effectLst>
                  <a:outerShdw blurRad="38100" dist="38100" dir="2700000" algn="tl">
                    <a:srgbClr val="C0C0C0"/>
                  </a:outerShdw>
                </a:effectLst>
                <a:latin typeface="Microsoft JhengHei" panose="020B0604030504040204" pitchFamily="34" charset="-120"/>
                <a:ea typeface="Microsoft JhengHei" panose="020B0604030504040204" pitchFamily="34" charset="-120"/>
              </a:rPr>
              <a:t>                            Static IP Mode </a:t>
            </a:r>
          </a:p>
        </p:txBody>
      </p:sp>
      <p:sp>
        <p:nvSpPr>
          <p:cNvPr id="22" name="Text Box 24"/>
          <p:cNvSpPr txBox="1">
            <a:spLocks noChangeArrowheads="1"/>
          </p:cNvSpPr>
          <p:nvPr/>
        </p:nvSpPr>
        <p:spPr bwMode="auto">
          <a:xfrm>
            <a:off x="566564" y="3917425"/>
            <a:ext cx="5472608" cy="229235"/>
          </a:xfrm>
          <a:prstGeom prst="rect">
            <a:avLst/>
          </a:prstGeom>
        </p:spPr>
        <p:txBody>
          <a:bodyPr wrap="square" lIns="0" tIns="0" rIns="0" bIns="0">
            <a:spAutoFit/>
          </a:bodyPr>
          <a:lstStyle>
            <a:lvl1pPr eaLnBrk="0" hangingPunct="0">
              <a:defRPr kumimoji="1">
                <a:solidFill>
                  <a:schemeClr val="tx1"/>
                </a:solidFill>
                <a:latin typeface="Arial" panose="020B0604020202020204" pitchFamily="34" charset="0"/>
                <a:ea typeface="PMingLiU" panose="02020500000000000000" pitchFamily="18" charset="-120"/>
              </a:defRPr>
            </a:lvl1pPr>
            <a:lvl2pPr marL="742950" indent="-285750" eaLnBrk="0" hangingPunct="0">
              <a:defRPr kumimoji="1">
                <a:solidFill>
                  <a:schemeClr val="tx1"/>
                </a:solidFill>
                <a:latin typeface="Arial" panose="020B0604020202020204" pitchFamily="34" charset="0"/>
                <a:ea typeface="PMingLiU" panose="02020500000000000000" pitchFamily="18" charset="-120"/>
              </a:defRPr>
            </a:lvl2pPr>
            <a:lvl3pPr marL="1143000" indent="-228600" eaLnBrk="0" hangingPunct="0">
              <a:defRPr kumimoji="1">
                <a:solidFill>
                  <a:schemeClr val="tx1"/>
                </a:solidFill>
                <a:latin typeface="Arial" panose="020B0604020202020204" pitchFamily="34" charset="0"/>
                <a:ea typeface="PMingLiU" panose="02020500000000000000" pitchFamily="18" charset="-120"/>
              </a:defRPr>
            </a:lvl3pPr>
            <a:lvl4pPr marL="1600200" indent="-228600" eaLnBrk="0" hangingPunct="0">
              <a:defRPr kumimoji="1">
                <a:solidFill>
                  <a:schemeClr val="tx1"/>
                </a:solidFill>
                <a:latin typeface="Arial" panose="020B0604020202020204" pitchFamily="34" charset="0"/>
                <a:ea typeface="PMingLiU" panose="02020500000000000000" pitchFamily="18" charset="-120"/>
              </a:defRPr>
            </a:lvl4pPr>
            <a:lvl5pPr marL="2057400" indent="-228600" eaLnBrk="0" hangingPunct="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marL="285750" indent="-285750">
              <a:buFont typeface="Arial" panose="020B0604020202020204" pitchFamily="34" charset="0"/>
              <a:buChar char="•"/>
              <a:defRPr/>
            </a:pPr>
            <a:r>
              <a:rPr kumimoji="0" lang="en-US" altLang="fr-FR" sz="1400" b="1" dirty="0" smtClean="0">
                <a:solidFill>
                  <a:srgbClr val="C00000"/>
                </a:solidFill>
                <a:effectLst>
                  <a:outerShdw blurRad="38100" dist="38100" dir="2700000" algn="tl">
                    <a:srgbClr val="C0C0C0"/>
                  </a:outerShdw>
                </a:effectLst>
                <a:latin typeface="Microsoft JhengHei" panose="020B0604030504040204" pitchFamily="34" charset="-120"/>
                <a:ea typeface="Microsoft JhengHei" panose="020B0604030504040204" pitchFamily="34" charset="-120"/>
              </a:rPr>
              <a:t>WISP Mode</a:t>
            </a:r>
            <a:r>
              <a:rPr kumimoji="0" lang="fr-FR" altLang="zh-CN" sz="1400" b="1" dirty="0" smtClean="0">
                <a:solidFill>
                  <a:srgbClr val="C00000"/>
                </a:solidFill>
                <a:effectLst>
                  <a:outerShdw blurRad="38100" dist="38100" dir="2700000" algn="tl">
                    <a:srgbClr val="C0C0C0"/>
                  </a:outerShdw>
                </a:effectLst>
                <a:latin typeface="Microsoft JhengHei" panose="020B0604030504040204" pitchFamily="34" charset="-120"/>
                <a:ea typeface="Microsoft JhengHei" panose="020B0604030504040204" pitchFamily="34" charset="-120"/>
              </a:rPr>
              <a:t> – AP Client Mode</a:t>
            </a:r>
          </a:p>
        </p:txBody>
      </p:sp>
      <p:sp>
        <p:nvSpPr>
          <p:cNvPr id="23" name="Text Box 24"/>
          <p:cNvSpPr txBox="1">
            <a:spLocks noChangeArrowheads="1"/>
          </p:cNvSpPr>
          <p:nvPr/>
        </p:nvSpPr>
        <p:spPr bwMode="auto">
          <a:xfrm>
            <a:off x="566564" y="5201910"/>
            <a:ext cx="5472608" cy="229235"/>
          </a:xfrm>
          <a:prstGeom prst="rect">
            <a:avLst/>
          </a:prstGeom>
        </p:spPr>
        <p:txBody>
          <a:bodyPr wrap="square" lIns="0" tIns="0" rIns="0" bIns="0">
            <a:spAutoFit/>
          </a:bodyPr>
          <a:lstStyle>
            <a:lvl1pPr eaLnBrk="0" hangingPunct="0">
              <a:defRPr kumimoji="1">
                <a:solidFill>
                  <a:schemeClr val="tx1"/>
                </a:solidFill>
                <a:latin typeface="Arial" panose="020B0604020202020204" pitchFamily="34" charset="0"/>
                <a:ea typeface="PMingLiU" panose="02020500000000000000" pitchFamily="18" charset="-120"/>
              </a:defRPr>
            </a:lvl1pPr>
            <a:lvl2pPr marL="742950" indent="-285750" eaLnBrk="0" hangingPunct="0">
              <a:defRPr kumimoji="1">
                <a:solidFill>
                  <a:schemeClr val="tx1"/>
                </a:solidFill>
                <a:latin typeface="Arial" panose="020B0604020202020204" pitchFamily="34" charset="0"/>
                <a:ea typeface="PMingLiU" panose="02020500000000000000" pitchFamily="18" charset="-120"/>
              </a:defRPr>
            </a:lvl2pPr>
            <a:lvl3pPr marL="1143000" indent="-228600" eaLnBrk="0" hangingPunct="0">
              <a:defRPr kumimoji="1">
                <a:solidFill>
                  <a:schemeClr val="tx1"/>
                </a:solidFill>
                <a:latin typeface="Arial" panose="020B0604020202020204" pitchFamily="34" charset="0"/>
                <a:ea typeface="PMingLiU" panose="02020500000000000000" pitchFamily="18" charset="-120"/>
              </a:defRPr>
            </a:lvl3pPr>
            <a:lvl4pPr marL="1600200" indent="-228600" eaLnBrk="0" hangingPunct="0">
              <a:defRPr kumimoji="1">
                <a:solidFill>
                  <a:schemeClr val="tx1"/>
                </a:solidFill>
                <a:latin typeface="Arial" panose="020B0604020202020204" pitchFamily="34" charset="0"/>
                <a:ea typeface="PMingLiU" panose="02020500000000000000" pitchFamily="18" charset="-120"/>
              </a:defRPr>
            </a:lvl4pPr>
            <a:lvl5pPr marL="2057400" indent="-228600" eaLnBrk="0" hangingPunct="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marL="285750" indent="-285750">
              <a:buFont typeface="Arial" panose="020B0604020202020204" pitchFamily="34" charset="0"/>
              <a:buChar char="•"/>
              <a:defRPr/>
            </a:pPr>
            <a:r>
              <a:rPr kumimoji="0" lang="fr-FR" altLang="zh-CN" sz="1400" b="1" dirty="0" smtClean="0">
                <a:solidFill>
                  <a:srgbClr val="C00000"/>
                </a:solidFill>
                <a:effectLst>
                  <a:outerShdw blurRad="38100" dist="38100" dir="2700000" algn="tl">
                    <a:srgbClr val="C0C0C0"/>
                  </a:outerShdw>
                </a:effectLst>
                <a:latin typeface="Microsoft JhengHei" panose="020B0604030504040204" pitchFamily="34" charset="-120"/>
                <a:ea typeface="Microsoft JhengHei" panose="020B0604030504040204" pitchFamily="34" charset="-120"/>
              </a:rPr>
              <a:t>3G / 4G  Mode</a:t>
            </a:r>
          </a:p>
        </p:txBody>
      </p:sp>
      <p:sp>
        <p:nvSpPr>
          <p:cNvPr id="13" name="文本框 12"/>
          <p:cNvSpPr txBox="1"/>
          <p:nvPr/>
        </p:nvSpPr>
        <p:spPr>
          <a:xfrm>
            <a:off x="639446" y="782596"/>
            <a:ext cx="7867650" cy="830997"/>
          </a:xfrm>
          <a:prstGeom prst="rect">
            <a:avLst/>
          </a:prstGeom>
          <a:noFill/>
        </p:spPr>
        <p:txBody>
          <a:bodyPr wrap="square" rtlCol="0">
            <a:spAutoFit/>
          </a:bodyPr>
          <a:lstStyle/>
          <a:p>
            <a:r>
              <a:rPr lang="en-US" altLang="zh-CN" sz="1600" dirty="0" smtClean="0"/>
              <a:t>After receiving Zebra Hotspot Global Project Package(including a Black </a:t>
            </a:r>
            <a:r>
              <a:rPr lang="en-US" altLang="zh-CN" sz="1600" dirty="0" smtClean="0"/>
              <a:t>Box, </a:t>
            </a:r>
            <a:r>
              <a:rPr lang="en-US" altLang="zh-CN" sz="1600" dirty="0" smtClean="0"/>
              <a:t>an </a:t>
            </a:r>
            <a:r>
              <a:rPr lang="en-US" altLang="zh-CN" sz="1600" dirty="0" smtClean="0"/>
              <a:t>Ethernet </a:t>
            </a:r>
            <a:r>
              <a:rPr lang="en-US" altLang="zh-CN" sz="1600" dirty="0" smtClean="0"/>
              <a:t>cable, a USB cable, and a transformer) . In order to enable Black </a:t>
            </a:r>
            <a:r>
              <a:rPr lang="en-US" altLang="zh-CN" sz="1600" dirty="0" smtClean="0"/>
              <a:t>Box’s </a:t>
            </a:r>
            <a:r>
              <a:rPr lang="en-US" altLang="zh-CN" sz="1600" dirty="0" smtClean="0"/>
              <a:t>internet connection, please change the mode by flipping the </a:t>
            </a:r>
            <a:r>
              <a:rPr lang="en-US" altLang="zh-CN" sz="1600" dirty="0" smtClean="0"/>
              <a:t>side paddle. </a:t>
            </a:r>
            <a:endParaRPr lang="en-US" altLang="zh-CN" sz="1600" dirty="0"/>
          </a:p>
        </p:txBody>
      </p:sp>
      <p:sp>
        <p:nvSpPr>
          <p:cNvPr id="14" name="文本框 13"/>
          <p:cNvSpPr txBox="1"/>
          <p:nvPr/>
        </p:nvSpPr>
        <p:spPr>
          <a:xfrm>
            <a:off x="639445" y="1542415"/>
            <a:ext cx="7558350" cy="338554"/>
          </a:xfrm>
          <a:prstGeom prst="rect">
            <a:avLst/>
          </a:prstGeom>
          <a:noFill/>
        </p:spPr>
        <p:txBody>
          <a:bodyPr wrap="square" rtlCol="0">
            <a:spAutoFit/>
          </a:bodyPr>
          <a:lstStyle/>
          <a:p>
            <a:r>
              <a:rPr lang="en-US" altLang="zh-CN" sz="1600" dirty="0" smtClean="0"/>
              <a:t>Three networking modes are provided. Please choose the one that fits your needs. </a:t>
            </a:r>
            <a:endParaRPr lang="zh-CN" altLang="en-US" sz="1600" dirty="0"/>
          </a:p>
        </p:txBody>
      </p:sp>
      <p:sp>
        <p:nvSpPr>
          <p:cNvPr id="15" name="文本框 14"/>
          <p:cNvSpPr txBox="1"/>
          <p:nvPr/>
        </p:nvSpPr>
        <p:spPr>
          <a:xfrm>
            <a:off x="770255" y="2851785"/>
            <a:ext cx="7056120" cy="830997"/>
          </a:xfrm>
          <a:prstGeom prst="rect">
            <a:avLst/>
          </a:prstGeom>
          <a:noFill/>
        </p:spPr>
        <p:txBody>
          <a:bodyPr wrap="square" rtlCol="0">
            <a:spAutoFit/>
          </a:bodyPr>
          <a:lstStyle/>
          <a:p>
            <a:r>
              <a:rPr lang="en-US" altLang="zh-CN" sz="1600" b="1" dirty="0"/>
              <a:t>AP </a:t>
            </a:r>
            <a:r>
              <a:rPr lang="en-US" altLang="zh-CN" sz="1600" b="1" dirty="0" smtClean="0"/>
              <a:t>Mode </a:t>
            </a:r>
            <a:r>
              <a:rPr lang="en-US" altLang="zh-CN" sz="1600" dirty="0" smtClean="0"/>
              <a:t>means direct internet connection from Black </a:t>
            </a:r>
            <a:r>
              <a:rPr lang="en-US" altLang="zh-CN" sz="1600" dirty="0" smtClean="0"/>
              <a:t>Box’s </a:t>
            </a:r>
            <a:r>
              <a:rPr lang="en-US" altLang="zh-CN" sz="1600" dirty="0" smtClean="0"/>
              <a:t>WAN port to routers / </a:t>
            </a:r>
            <a:r>
              <a:rPr lang="en-US" altLang="zh-CN" sz="1600" dirty="0" err="1" smtClean="0"/>
              <a:t>modems’s</a:t>
            </a:r>
            <a:r>
              <a:rPr lang="en-US" altLang="zh-CN" sz="1600" dirty="0" smtClean="0"/>
              <a:t> LAN port</a:t>
            </a:r>
            <a:r>
              <a:rPr lang="zh-CN" altLang="en-US" sz="1600" dirty="0" smtClean="0"/>
              <a:t>（</a:t>
            </a:r>
            <a:r>
              <a:rPr lang="en-US" altLang="zh-TW" sz="1600" dirty="0" smtClean="0"/>
              <a:t>Direct internet connection through </a:t>
            </a:r>
            <a:r>
              <a:rPr lang="en-US" altLang="zh-CN" sz="1600" dirty="0" smtClean="0"/>
              <a:t>default DHCP IP address is available. Individual modem requires a </a:t>
            </a:r>
            <a:r>
              <a:rPr lang="en-US" altLang="zh-CN" sz="1600" dirty="0" err="1" smtClean="0"/>
              <a:t>PPPoE</a:t>
            </a:r>
            <a:r>
              <a:rPr lang="en-US" altLang="zh-CN" sz="1600" dirty="0" smtClean="0"/>
              <a:t> dial up connection</a:t>
            </a:r>
            <a:r>
              <a:rPr lang="zh-CN" altLang="en-US" sz="1600" dirty="0" smtClean="0"/>
              <a:t>）</a:t>
            </a:r>
            <a:endParaRPr lang="zh-CN" altLang="en-US" sz="1600" dirty="0"/>
          </a:p>
        </p:txBody>
      </p:sp>
      <p:sp>
        <p:nvSpPr>
          <p:cNvPr id="16" name="文本框 15"/>
          <p:cNvSpPr txBox="1"/>
          <p:nvPr/>
        </p:nvSpPr>
        <p:spPr>
          <a:xfrm>
            <a:off x="758218" y="4239233"/>
            <a:ext cx="7577455" cy="337820"/>
          </a:xfrm>
          <a:prstGeom prst="rect">
            <a:avLst/>
          </a:prstGeom>
          <a:noFill/>
        </p:spPr>
        <p:txBody>
          <a:bodyPr wrap="square" rtlCol="0">
            <a:spAutoFit/>
          </a:bodyPr>
          <a:lstStyle/>
          <a:p>
            <a:r>
              <a:rPr lang="en-US" altLang="zh-CN" sz="1600" dirty="0"/>
              <a:t>WISP </a:t>
            </a:r>
            <a:r>
              <a:rPr lang="en-US" altLang="zh-CN" sz="1600" dirty="0" smtClean="0"/>
              <a:t>Mode means Black </a:t>
            </a:r>
            <a:r>
              <a:rPr lang="en-US" altLang="zh-CN" sz="1600" dirty="0" smtClean="0"/>
              <a:t>Box </a:t>
            </a:r>
            <a:r>
              <a:rPr lang="en-US" altLang="zh-CN" sz="1600" dirty="0" smtClean="0"/>
              <a:t>connects to Wi-Fi through wireless connection.</a:t>
            </a:r>
            <a:endParaRPr lang="zh-CN" altLang="en-US" sz="1600" dirty="0"/>
          </a:p>
        </p:txBody>
      </p:sp>
      <p:sp>
        <p:nvSpPr>
          <p:cNvPr id="17" name="文本框 16"/>
          <p:cNvSpPr txBox="1"/>
          <p:nvPr/>
        </p:nvSpPr>
        <p:spPr>
          <a:xfrm>
            <a:off x="741045" y="5532175"/>
            <a:ext cx="7562215" cy="923330"/>
          </a:xfrm>
          <a:prstGeom prst="rect">
            <a:avLst/>
          </a:prstGeom>
          <a:noFill/>
        </p:spPr>
        <p:txBody>
          <a:bodyPr wrap="square" rtlCol="0">
            <a:spAutoFit/>
          </a:bodyPr>
          <a:lstStyle/>
          <a:p>
            <a:r>
              <a:rPr lang="en-US" altLang="zh-CN" dirty="0"/>
              <a:t>3G/4G </a:t>
            </a:r>
            <a:r>
              <a:rPr lang="en-US" altLang="zh-CN" dirty="0" smtClean="0"/>
              <a:t>Mode</a:t>
            </a:r>
            <a:r>
              <a:rPr lang="zh-TW" altLang="en-US" dirty="0" smtClean="0"/>
              <a:t> </a:t>
            </a:r>
            <a:r>
              <a:rPr lang="en-US" altLang="zh-TW" dirty="0" smtClean="0"/>
              <a:t>means apply the dongle connected to your phone that provides 4G service onto Black </a:t>
            </a:r>
            <a:r>
              <a:rPr lang="en-US" altLang="zh-TW" dirty="0" smtClean="0"/>
              <a:t>Box, </a:t>
            </a:r>
            <a:r>
              <a:rPr lang="en-US" altLang="zh-TW" dirty="0" smtClean="0"/>
              <a:t>which enables internet connection through Black </a:t>
            </a:r>
            <a:r>
              <a:rPr lang="en-US" altLang="zh-TW" dirty="0" smtClean="0"/>
              <a:t>Box. </a:t>
            </a:r>
            <a:endParaRPr lang="zh-CN" altLang="en-US" dirty="0"/>
          </a:p>
        </p:txBody>
      </p:sp>
      <p:sp>
        <p:nvSpPr>
          <p:cNvPr id="12" name="文本框 11"/>
          <p:cNvSpPr txBox="1"/>
          <p:nvPr/>
        </p:nvSpPr>
        <p:spPr>
          <a:xfrm>
            <a:off x="8655685" y="3146425"/>
            <a:ext cx="1882775" cy="368300"/>
          </a:xfrm>
          <a:prstGeom prst="rect">
            <a:avLst/>
          </a:prstGeom>
          <a:noFill/>
        </p:spPr>
        <p:txBody>
          <a:bodyPr wrap="square" rtlCol="0">
            <a:spAutoFit/>
          </a:bodyPr>
          <a:lstStyle/>
          <a:p>
            <a:r>
              <a:rPr lang="en-US" altLang="zh-CN" dirty="0" smtClean="0"/>
              <a:t>Mode</a:t>
            </a:r>
            <a:r>
              <a:rPr lang="zh-CN" altLang="en-US" dirty="0" smtClean="0"/>
              <a:t> </a:t>
            </a:r>
            <a:r>
              <a:rPr lang="en-US" altLang="zh-CN" dirty="0" smtClean="0"/>
              <a:t>Switch</a:t>
            </a:r>
            <a:endParaRPr lang="zh-CN" altLang="en-US" dirty="0"/>
          </a:p>
        </p:txBody>
      </p:sp>
      <p:sp>
        <p:nvSpPr>
          <p:cNvPr id="19" name="文本框 31"/>
          <p:cNvSpPr txBox="1"/>
          <p:nvPr/>
        </p:nvSpPr>
        <p:spPr>
          <a:xfrm>
            <a:off x="3113216" y="6322989"/>
            <a:ext cx="6208751" cy="646331"/>
          </a:xfrm>
          <a:prstGeom prst="rect">
            <a:avLst/>
          </a:prstGeom>
          <a:noFill/>
        </p:spPr>
        <p:txBody>
          <a:bodyPr wrap="square" rtlCol="0">
            <a:spAutoFit/>
          </a:bodyPr>
          <a:lstStyle/>
          <a:p>
            <a:r>
              <a:rPr lang="en-US" altLang="zh-CN" dirty="0" smtClean="0">
                <a:solidFill>
                  <a:srgbClr val="0070C0"/>
                </a:solidFill>
                <a:latin typeface="Arial Unicode MS" pitchFamily="34" charset="-120"/>
                <a:ea typeface="Arial Unicode MS" pitchFamily="34" charset="-120"/>
                <a:cs typeface="Arial Unicode MS" pitchFamily="34" charset="-120"/>
              </a:rPr>
              <a:t>Zebra’s Official Website</a:t>
            </a:r>
            <a:r>
              <a:rPr lang="zh-CN" altLang="en-US" dirty="0" smtClean="0">
                <a:solidFill>
                  <a:srgbClr val="0070C0"/>
                </a:solidFill>
                <a:latin typeface="Arial Unicode MS" pitchFamily="34" charset="-120"/>
                <a:ea typeface="Arial Unicode MS" pitchFamily="34" charset="-120"/>
                <a:cs typeface="Arial Unicode MS" pitchFamily="34" charset="-120"/>
              </a:rPr>
              <a:t>：</a:t>
            </a:r>
            <a:r>
              <a:rPr lang="zh-CN" altLang="en-US" dirty="0">
                <a:solidFill>
                  <a:srgbClr val="0070C0"/>
                </a:solidFill>
                <a:latin typeface="Arial Unicode MS" pitchFamily="34" charset="-120"/>
                <a:ea typeface="Arial Unicode MS" pitchFamily="34" charset="-120"/>
                <a:cs typeface="Arial Unicode MS" pitchFamily="34" charset="-120"/>
              </a:rPr>
              <a:t>http://www.zebravpnbox.com</a:t>
            </a:r>
          </a:p>
          <a:p>
            <a:endParaRPr lang="zh-CN" altLang="en-US" dirty="0">
              <a:latin typeface="Arial Unicode MS" pitchFamily="34" charset="-120"/>
              <a:ea typeface="Arial Unicode MS" pitchFamily="34" charset="-120"/>
              <a:cs typeface="Arial Unicode MS"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000"/>
                                        <p:tgtEl>
                                          <p:spTgt spid="22"/>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58857" y="339028"/>
            <a:ext cx="4471988" cy="822960"/>
          </a:xfrm>
          <a:prstGeom prst="rect">
            <a:avLst/>
          </a:prstGeom>
          <a:noFill/>
        </p:spPr>
        <p:txBody>
          <a:bodyPr wrap="square" rtlCol="0">
            <a:spAutoFit/>
          </a:bodyPr>
          <a:lstStyle/>
          <a:p>
            <a:r>
              <a:rPr lang="en-US" altLang="zh-TW" sz="2400" b="1" dirty="0" smtClean="0">
                <a:solidFill>
                  <a:schemeClr val="accent1"/>
                </a:solidFill>
                <a:effectLst>
                  <a:outerShdw blurRad="38100" dist="38100" dir="2700000" algn="tl">
                    <a:srgbClr val="000000">
                      <a:alpha val="43137"/>
                    </a:srgbClr>
                  </a:outerShdw>
                </a:effectLst>
                <a:latin typeface="Adobe Gothic Std B" pitchFamily="34" charset="-128"/>
                <a:ea typeface="Adobe Gothic Std B" pitchFamily="34" charset="-128"/>
              </a:rPr>
              <a:t>Setup VPN</a:t>
            </a:r>
          </a:p>
          <a:p>
            <a:r>
              <a:rPr lang="en-US" altLang="zh-TW" sz="2400" b="1" dirty="0" smtClean="0">
                <a:solidFill>
                  <a:schemeClr val="accent1"/>
                </a:solidFill>
                <a:effectLst>
                  <a:outerShdw blurRad="38100" dist="38100" dir="2700000" algn="tl">
                    <a:srgbClr val="000000">
                      <a:alpha val="43137"/>
                    </a:srgbClr>
                  </a:outerShdw>
                </a:effectLst>
                <a:latin typeface="Adobe Gothic Std B" pitchFamily="34" charset="-128"/>
                <a:ea typeface="Adobe Gothic Std B" pitchFamily="34" charset="-128"/>
              </a:rPr>
              <a:t>Set up the mobile phone</a:t>
            </a:r>
            <a:endParaRPr lang="zh-TW" altLang="en-US" sz="2400" b="1" dirty="0">
              <a:solidFill>
                <a:schemeClr val="accent1"/>
              </a:solidFill>
              <a:effectLst>
                <a:outerShdw blurRad="38100" dist="38100" dir="2700000" algn="tl">
                  <a:srgbClr val="000000">
                    <a:alpha val="43137"/>
                  </a:srgbClr>
                </a:outerShdw>
              </a:effectLst>
              <a:latin typeface="Adobe Gothic Std B" pitchFamily="34" charset="-128"/>
              <a:ea typeface="幼圆" panose="02010509060101010101" pitchFamily="49" charset="-122"/>
            </a:endParaRPr>
          </a:p>
        </p:txBody>
      </p:sp>
      <p:sp>
        <p:nvSpPr>
          <p:cNvPr id="4" name="文字方塊 3"/>
          <p:cNvSpPr txBox="1"/>
          <p:nvPr/>
        </p:nvSpPr>
        <p:spPr>
          <a:xfrm>
            <a:off x="5688579" y="4865950"/>
            <a:ext cx="5282565" cy="822960"/>
          </a:xfrm>
          <a:prstGeom prst="rect">
            <a:avLst/>
          </a:prstGeom>
          <a:noFill/>
        </p:spPr>
        <p:txBody>
          <a:bodyPr wrap="square" rtlCol="0">
            <a:spAutoFit/>
          </a:bodyPr>
          <a:lstStyle/>
          <a:p>
            <a:pPr algn="ctr"/>
            <a:r>
              <a:rPr lang="en-US" altLang="zh-TW" sz="1600" dirty="0" smtClean="0">
                <a:latin typeface="Arial Unicode MS" pitchFamily="34" charset="-120"/>
                <a:ea typeface="Arial Unicode MS" pitchFamily="34" charset="-120"/>
                <a:cs typeface="Arial Unicode MS" pitchFamily="34" charset="-120"/>
              </a:rPr>
              <a:t>Open the </a:t>
            </a:r>
            <a:r>
              <a:rPr lang="en-US" altLang="zh-TW" sz="1600" dirty="0" smtClean="0">
                <a:solidFill>
                  <a:srgbClr val="FF0000"/>
                </a:solidFill>
                <a:latin typeface="Arial Unicode MS" pitchFamily="34" charset="-120"/>
                <a:ea typeface="Arial Unicode MS" pitchFamily="34" charset="-120"/>
                <a:cs typeface="Arial Unicode MS" pitchFamily="34" charset="-120"/>
              </a:rPr>
              <a:t>b</a:t>
            </a:r>
            <a:r>
              <a:rPr lang="en-US" altLang="zh-TW" sz="1600" dirty="0" smtClean="0">
                <a:solidFill>
                  <a:srgbClr val="FF0000"/>
                </a:solidFill>
                <a:latin typeface="Arial Unicode MS" pitchFamily="34" charset="-120"/>
                <a:ea typeface="Arial Unicode MS" pitchFamily="34" charset="-120"/>
                <a:cs typeface="Arial Unicode MS" pitchFamily="34" charset="-120"/>
              </a:rPr>
              <a:t>rowser</a:t>
            </a:r>
            <a:r>
              <a:rPr lang="en-US" altLang="zh-TW" sz="1600" dirty="0" smtClean="0">
                <a:latin typeface="Arial Unicode MS" pitchFamily="34" charset="-120"/>
                <a:ea typeface="Arial Unicode MS" pitchFamily="34" charset="-120"/>
                <a:cs typeface="Arial Unicode MS" pitchFamily="34" charset="-120"/>
              </a:rPr>
              <a:t> </a:t>
            </a:r>
            <a:r>
              <a:rPr lang="en-US" altLang="zh-TW" sz="1600" dirty="0" smtClean="0">
                <a:latin typeface="Arial Unicode MS" pitchFamily="34" charset="-120"/>
                <a:ea typeface="Arial Unicode MS" pitchFamily="34" charset="-120"/>
                <a:cs typeface="Arial Unicode MS" pitchFamily="34" charset="-120"/>
              </a:rPr>
              <a:t>and type in Black </a:t>
            </a:r>
            <a:r>
              <a:rPr lang="en-US" altLang="zh-TW" sz="1600" dirty="0" smtClean="0">
                <a:latin typeface="Arial Unicode MS" pitchFamily="34" charset="-120"/>
                <a:ea typeface="Arial Unicode MS" pitchFamily="34" charset="-120"/>
                <a:cs typeface="Arial Unicode MS" pitchFamily="34" charset="-120"/>
              </a:rPr>
              <a:t>Box’s </a:t>
            </a:r>
            <a:r>
              <a:rPr lang="en-US" altLang="zh-TW" sz="1600" dirty="0" smtClean="0">
                <a:latin typeface="Arial Unicode MS" pitchFamily="34" charset="-120"/>
                <a:ea typeface="Arial Unicode MS" pitchFamily="34" charset="-120"/>
                <a:cs typeface="Arial Unicode MS" pitchFamily="34" charset="-120"/>
              </a:rPr>
              <a:t>IP</a:t>
            </a:r>
          </a:p>
          <a:p>
            <a:pPr algn="ctr"/>
            <a:r>
              <a:rPr lang="zh-TW" altLang="zh-TW" sz="1600" dirty="0" smtClean="0">
                <a:latin typeface="Arial Unicode MS" pitchFamily="34" charset="-120"/>
                <a:ea typeface="Arial Unicode MS" pitchFamily="34" charset="-120"/>
                <a:cs typeface="Arial Unicode MS" pitchFamily="34" charset="-120"/>
              </a:rPr>
              <a:t> </a:t>
            </a:r>
            <a:r>
              <a:rPr lang="en-US" altLang="zh-TW" sz="1600" dirty="0" smtClean="0">
                <a:latin typeface="Arial Unicode MS" pitchFamily="34" charset="-120"/>
                <a:ea typeface="Arial Unicode MS" pitchFamily="34" charset="-120"/>
                <a:cs typeface="Arial Unicode MS" pitchFamily="34" charset="-120"/>
              </a:rPr>
              <a:t>(Default</a:t>
            </a:r>
            <a:r>
              <a:rPr lang="zh-TW" altLang="en-US" sz="1600" dirty="0" smtClean="0">
                <a:latin typeface="Arial Unicode MS" pitchFamily="34" charset="-120"/>
                <a:ea typeface="Arial Unicode MS" pitchFamily="34" charset="-120"/>
                <a:cs typeface="Arial Unicode MS" pitchFamily="34" charset="-120"/>
              </a:rPr>
              <a:t> </a:t>
            </a:r>
            <a:r>
              <a:rPr lang="en-US" altLang="zh-TW" sz="1600" dirty="0" smtClean="0">
                <a:latin typeface="Arial Unicode MS" pitchFamily="34" charset="-120"/>
                <a:ea typeface="Arial Unicode MS" pitchFamily="34" charset="-120"/>
                <a:cs typeface="Arial Unicode MS" pitchFamily="34" charset="-120"/>
              </a:rPr>
              <a:t>10.20.30.1)</a:t>
            </a:r>
          </a:p>
          <a:p>
            <a:pPr algn="ctr"/>
            <a:r>
              <a:rPr lang="en-US" altLang="zh-CN" sz="1600" dirty="0" smtClean="0">
                <a:latin typeface="Arial Unicode MS" pitchFamily="34" charset="-120"/>
                <a:ea typeface="Arial Unicode MS" pitchFamily="34" charset="-120"/>
                <a:cs typeface="Arial Unicode MS" pitchFamily="34" charset="-120"/>
              </a:rPr>
              <a:t>or simply type in “minivpn.com”.</a:t>
            </a:r>
          </a:p>
        </p:txBody>
      </p:sp>
      <p:sp>
        <p:nvSpPr>
          <p:cNvPr id="5" name="文字方塊 4"/>
          <p:cNvSpPr txBox="1"/>
          <p:nvPr/>
        </p:nvSpPr>
        <p:spPr>
          <a:xfrm>
            <a:off x="1650512" y="4300817"/>
            <a:ext cx="3877985" cy="1569660"/>
          </a:xfrm>
          <a:prstGeom prst="rect">
            <a:avLst/>
          </a:prstGeom>
          <a:noFill/>
        </p:spPr>
        <p:txBody>
          <a:bodyPr wrap="none" rtlCol="0">
            <a:spAutoFit/>
          </a:bodyPr>
          <a:lstStyle/>
          <a:p>
            <a:r>
              <a:rPr lang="zh-TW" altLang="en-US" sz="1600" dirty="0" smtClean="0">
                <a:solidFill>
                  <a:srgbClr val="0070C0"/>
                </a:solidFill>
                <a:latin typeface="Arial Unicode MS" pitchFamily="34" charset="-120"/>
                <a:ea typeface="Arial Unicode MS" pitchFamily="34" charset="-120"/>
                <a:cs typeface="Arial Unicode MS" pitchFamily="34" charset="-120"/>
              </a:rPr>
              <a:t>①</a:t>
            </a:r>
            <a:r>
              <a:rPr lang="zh-TW" altLang="en-US" sz="1600" dirty="0" smtClean="0">
                <a:latin typeface="Arial Unicode MS" pitchFamily="34" charset="-120"/>
                <a:ea typeface="Arial Unicode MS" pitchFamily="34" charset="-120"/>
                <a:cs typeface="Arial Unicode MS" pitchFamily="34" charset="-120"/>
              </a:rPr>
              <a:t> </a:t>
            </a:r>
            <a:r>
              <a:rPr lang="en-US" altLang="zh-TW" sz="1600" dirty="0" smtClean="0">
                <a:latin typeface="Arial Unicode MS" pitchFamily="34" charset="-120"/>
                <a:ea typeface="Arial Unicode MS" pitchFamily="34" charset="-120"/>
                <a:cs typeface="Arial Unicode MS" pitchFamily="34" charset="-120"/>
              </a:rPr>
              <a:t>Access mobile phone settings</a:t>
            </a:r>
          </a:p>
          <a:p>
            <a:r>
              <a:rPr lang="zh-TW" altLang="en-US" sz="1600" dirty="0" smtClean="0">
                <a:solidFill>
                  <a:srgbClr val="0070C0"/>
                </a:solidFill>
                <a:latin typeface="Arial Unicode MS" pitchFamily="34" charset="-120"/>
                <a:ea typeface="Arial Unicode MS" pitchFamily="34" charset="-120"/>
                <a:cs typeface="Arial Unicode MS" pitchFamily="34" charset="-120"/>
              </a:rPr>
              <a:t>②</a:t>
            </a:r>
            <a:r>
              <a:rPr lang="zh-TW" altLang="en-US" sz="1600" dirty="0" smtClean="0">
                <a:latin typeface="Arial Unicode MS" pitchFamily="34" charset="-120"/>
                <a:ea typeface="Arial Unicode MS" pitchFamily="34" charset="-120"/>
                <a:cs typeface="Arial Unicode MS" pitchFamily="34" charset="-120"/>
              </a:rPr>
              <a:t> </a:t>
            </a:r>
            <a:r>
              <a:rPr lang="en-US" altLang="zh-TW" sz="1600" dirty="0" smtClean="0">
                <a:latin typeface="Arial Unicode MS" pitchFamily="34" charset="-120"/>
                <a:ea typeface="Arial Unicode MS" pitchFamily="34" charset="-120"/>
                <a:cs typeface="Arial Unicode MS" pitchFamily="34" charset="-120"/>
              </a:rPr>
              <a:t>Access</a:t>
            </a:r>
            <a:r>
              <a:rPr lang="zh-TW" altLang="en-US" sz="1600" dirty="0" smtClean="0">
                <a:latin typeface="Arial Unicode MS" pitchFamily="34" charset="-120"/>
                <a:ea typeface="Arial Unicode MS" pitchFamily="34" charset="-120"/>
                <a:cs typeface="Arial Unicode MS" pitchFamily="34" charset="-120"/>
              </a:rPr>
              <a:t> </a:t>
            </a:r>
            <a:r>
              <a:rPr lang="en-US" altLang="zh-TW" sz="1600" dirty="0" smtClean="0">
                <a:latin typeface="Arial Unicode MS" pitchFamily="34" charset="-120"/>
                <a:ea typeface="Arial Unicode MS" pitchFamily="34" charset="-120"/>
                <a:cs typeface="Arial Unicode MS" pitchFamily="34" charset="-120"/>
              </a:rPr>
              <a:t>“Wi-Fi” and turn Wi-Fi on</a:t>
            </a:r>
          </a:p>
          <a:p>
            <a:r>
              <a:rPr lang="zh-TW" altLang="en-US" sz="1600" dirty="0" smtClean="0">
                <a:solidFill>
                  <a:srgbClr val="0070C0"/>
                </a:solidFill>
                <a:latin typeface="Arial Unicode MS" pitchFamily="34" charset="-120"/>
                <a:ea typeface="Arial Unicode MS" pitchFamily="34" charset="-120"/>
                <a:cs typeface="Arial Unicode MS" pitchFamily="34" charset="-120"/>
              </a:rPr>
              <a:t>③</a:t>
            </a:r>
            <a:r>
              <a:rPr lang="zh-TW" altLang="en-US" sz="1600" dirty="0" smtClean="0">
                <a:latin typeface="Arial Unicode MS" pitchFamily="34" charset="-120"/>
                <a:ea typeface="Arial Unicode MS" pitchFamily="34" charset="-120"/>
                <a:cs typeface="Arial Unicode MS" pitchFamily="34" charset="-120"/>
              </a:rPr>
              <a:t> </a:t>
            </a:r>
            <a:r>
              <a:rPr lang="en-US" altLang="zh-TW" sz="1600" dirty="0" smtClean="0">
                <a:latin typeface="Arial Unicode MS" pitchFamily="34" charset="-120"/>
                <a:ea typeface="Arial Unicode MS" pitchFamily="34" charset="-120"/>
                <a:cs typeface="Arial Unicode MS" pitchFamily="34" charset="-120"/>
              </a:rPr>
              <a:t>Access “Scan for Wi-Fi”</a:t>
            </a:r>
          </a:p>
          <a:p>
            <a:r>
              <a:rPr lang="zh-TW" altLang="en-US" sz="1600" dirty="0" smtClean="0">
                <a:solidFill>
                  <a:srgbClr val="0070C0"/>
                </a:solidFill>
                <a:latin typeface="Arial Unicode MS" pitchFamily="34" charset="-120"/>
                <a:ea typeface="Arial Unicode MS" pitchFamily="34" charset="-120"/>
                <a:cs typeface="Arial Unicode MS" pitchFamily="34" charset="-120"/>
              </a:rPr>
              <a:t>④</a:t>
            </a:r>
            <a:r>
              <a:rPr lang="zh-TW" altLang="en-US" sz="1600" dirty="0" smtClean="0">
                <a:latin typeface="Arial Unicode MS" pitchFamily="34" charset="-120"/>
                <a:ea typeface="Arial Unicode MS" pitchFamily="34" charset="-120"/>
                <a:cs typeface="Arial Unicode MS" pitchFamily="34" charset="-120"/>
              </a:rPr>
              <a:t> </a:t>
            </a:r>
            <a:r>
              <a:rPr lang="en-US" altLang="zh-TW" sz="1600" dirty="0" smtClean="0">
                <a:latin typeface="Arial Unicode MS" pitchFamily="34" charset="-120"/>
                <a:ea typeface="Arial Unicode MS" pitchFamily="34" charset="-120"/>
                <a:cs typeface="Arial Unicode MS" pitchFamily="34" charset="-120"/>
              </a:rPr>
              <a:t>Search for</a:t>
            </a:r>
            <a:r>
              <a:rPr lang="zh-TW" altLang="en-US" sz="1600" dirty="0" smtClean="0">
                <a:latin typeface="Arial Unicode MS" pitchFamily="34" charset="-120"/>
                <a:ea typeface="Arial Unicode MS" pitchFamily="34" charset="-120"/>
                <a:cs typeface="Arial Unicode MS" pitchFamily="34" charset="-120"/>
              </a:rPr>
              <a:t> </a:t>
            </a:r>
            <a:r>
              <a:rPr lang="en-US" altLang="zh-TW" sz="1600" dirty="0" smtClean="0">
                <a:latin typeface="Arial Unicode MS" pitchFamily="34" charset="-120"/>
                <a:ea typeface="Arial Unicode MS" pitchFamily="34" charset="-120"/>
                <a:cs typeface="Arial Unicode MS" pitchFamily="34" charset="-120"/>
              </a:rPr>
              <a:t>“</a:t>
            </a:r>
            <a:r>
              <a:rPr lang="en-US" altLang="zh-TW" sz="1600" dirty="0" err="1" smtClean="0">
                <a:latin typeface="Arial Unicode MS" pitchFamily="34" charset="-120"/>
                <a:ea typeface="Arial Unicode MS" pitchFamily="34" charset="-120"/>
                <a:cs typeface="Arial Unicode MS" pitchFamily="34" charset="-120"/>
              </a:rPr>
              <a:t>MiniVPN</a:t>
            </a:r>
            <a:r>
              <a:rPr lang="en-US" altLang="zh-CN" sz="1600" dirty="0" smtClean="0">
                <a:latin typeface="Arial Unicode MS" pitchFamily="34" charset="-120"/>
                <a:ea typeface="Arial Unicode MS" pitchFamily="34" charset="-120"/>
                <a:cs typeface="Arial Unicode MS" pitchFamily="34" charset="-120"/>
              </a:rPr>
              <a:t>-</a:t>
            </a:r>
            <a:r>
              <a:rPr lang="en-US" altLang="zh-TW" sz="1600" dirty="0" smtClean="0">
                <a:latin typeface="Arial Unicode MS" pitchFamily="34" charset="-120"/>
                <a:ea typeface="Arial Unicode MS" pitchFamily="34" charset="-120"/>
                <a:cs typeface="Arial Unicode MS" pitchFamily="34" charset="-120"/>
              </a:rPr>
              <a:t>Black</a:t>
            </a:r>
            <a:r>
              <a:rPr lang="en-US" altLang="zh-CN" sz="1600" dirty="0" smtClean="0">
                <a:latin typeface="Arial Unicode MS" pitchFamily="34" charset="-120"/>
                <a:ea typeface="Arial Unicode MS" pitchFamily="34" charset="-120"/>
                <a:cs typeface="Arial Unicode MS" pitchFamily="34" charset="-120"/>
              </a:rPr>
              <a:t>-</a:t>
            </a:r>
            <a:r>
              <a:rPr lang="en-US" altLang="zh-CN" sz="1600" dirty="0" err="1" smtClean="0">
                <a:latin typeface="Arial Unicode MS" pitchFamily="34" charset="-120"/>
                <a:ea typeface="Arial Unicode MS" pitchFamily="34" charset="-120"/>
                <a:cs typeface="Arial Unicode MS" pitchFamily="34" charset="-120"/>
              </a:rPr>
              <a:t>xxxxxx</a:t>
            </a:r>
            <a:r>
              <a:rPr lang="en-US" altLang="zh-CN" sz="1600" dirty="0" smtClean="0">
                <a:latin typeface="Arial Unicode MS" pitchFamily="34" charset="-120"/>
                <a:ea typeface="Arial Unicode MS" pitchFamily="34" charset="-120"/>
                <a:cs typeface="Arial Unicode MS" pitchFamily="34" charset="-120"/>
              </a:rPr>
              <a:t>”</a:t>
            </a:r>
            <a:endParaRPr lang="en-US" altLang="zh-TW" sz="1600" dirty="0" smtClean="0">
              <a:latin typeface="Arial Unicode MS" pitchFamily="34" charset="-120"/>
              <a:ea typeface="Arial Unicode MS" pitchFamily="34" charset="-120"/>
              <a:cs typeface="Arial Unicode MS" pitchFamily="34" charset="-120"/>
            </a:endParaRPr>
          </a:p>
          <a:p>
            <a:r>
              <a:rPr lang="zh-TW" altLang="en-US" sz="1600" dirty="0" smtClean="0">
                <a:solidFill>
                  <a:srgbClr val="0070C0"/>
                </a:solidFill>
                <a:latin typeface="Arial Unicode MS" pitchFamily="34" charset="-120"/>
                <a:ea typeface="Arial Unicode MS" pitchFamily="34" charset="-120"/>
                <a:cs typeface="Arial Unicode MS" pitchFamily="34" charset="-120"/>
              </a:rPr>
              <a:t>⑤</a:t>
            </a:r>
            <a:r>
              <a:rPr lang="zh-TW" altLang="en-US" sz="1600" dirty="0" smtClean="0">
                <a:latin typeface="Arial Unicode MS" pitchFamily="34" charset="-120"/>
                <a:ea typeface="Arial Unicode MS" pitchFamily="34" charset="-120"/>
                <a:cs typeface="Arial Unicode MS" pitchFamily="34" charset="-120"/>
              </a:rPr>
              <a:t> </a:t>
            </a:r>
            <a:r>
              <a:rPr lang="en-US" altLang="zh-TW" sz="1600" dirty="0" smtClean="0">
                <a:latin typeface="Arial Unicode MS" pitchFamily="34" charset="-120"/>
                <a:ea typeface="Arial Unicode MS" pitchFamily="34" charset="-120"/>
                <a:cs typeface="Arial Unicode MS" pitchFamily="34" charset="-120"/>
              </a:rPr>
              <a:t>Add in</a:t>
            </a:r>
            <a:r>
              <a:rPr lang="zh-TW" altLang="en-US" sz="1600" dirty="0" smtClean="0">
                <a:latin typeface="Arial Unicode MS" pitchFamily="34" charset="-120"/>
                <a:ea typeface="Arial Unicode MS" pitchFamily="34" charset="-120"/>
                <a:cs typeface="Arial Unicode MS" pitchFamily="34" charset="-120"/>
              </a:rPr>
              <a:t> </a:t>
            </a:r>
            <a:r>
              <a:rPr lang="en-US" altLang="zh-TW" sz="1600" dirty="0" smtClean="0">
                <a:latin typeface="Arial Unicode MS" pitchFamily="34" charset="-120"/>
                <a:ea typeface="Arial Unicode MS" pitchFamily="34" charset="-120"/>
                <a:cs typeface="Arial Unicode MS" pitchFamily="34" charset="-120"/>
              </a:rPr>
              <a:t>“</a:t>
            </a:r>
            <a:r>
              <a:rPr lang="en-US" altLang="zh-TW" sz="1600" dirty="0" err="1" smtClean="0">
                <a:latin typeface="Arial Unicode MS" pitchFamily="34" charset="-120"/>
                <a:ea typeface="Arial Unicode MS" pitchFamily="34" charset="-120"/>
                <a:cs typeface="Arial Unicode MS" pitchFamily="34" charset="-120"/>
              </a:rPr>
              <a:t>MiniVPN</a:t>
            </a:r>
            <a:r>
              <a:rPr lang="en-US" altLang="zh-CN" sz="1600" dirty="0" smtClean="0">
                <a:latin typeface="Arial Unicode MS" pitchFamily="34" charset="-120"/>
                <a:ea typeface="Arial Unicode MS" pitchFamily="34" charset="-120"/>
                <a:cs typeface="Arial Unicode MS" pitchFamily="34" charset="-120"/>
              </a:rPr>
              <a:t>-</a:t>
            </a:r>
            <a:r>
              <a:rPr lang="en-US" altLang="zh-TW" sz="1600" dirty="0" smtClean="0">
                <a:latin typeface="Arial Unicode MS" pitchFamily="34" charset="-120"/>
                <a:ea typeface="Arial Unicode MS" pitchFamily="34" charset="-120"/>
                <a:cs typeface="Arial Unicode MS" pitchFamily="34" charset="-120"/>
              </a:rPr>
              <a:t>Black</a:t>
            </a:r>
            <a:r>
              <a:rPr lang="en-US" altLang="zh-CN" sz="1600" dirty="0" smtClean="0">
                <a:latin typeface="Arial Unicode MS" pitchFamily="34" charset="-120"/>
                <a:ea typeface="Arial Unicode MS" pitchFamily="34" charset="-120"/>
                <a:cs typeface="Arial Unicode MS" pitchFamily="34" charset="-120"/>
              </a:rPr>
              <a:t>-</a:t>
            </a:r>
            <a:r>
              <a:rPr lang="en-US" altLang="zh-CN" sz="1600" dirty="0" err="1" smtClean="0">
                <a:latin typeface="Arial Unicode MS" pitchFamily="34" charset="-120"/>
                <a:ea typeface="Arial Unicode MS" pitchFamily="34" charset="-120"/>
                <a:cs typeface="Arial Unicode MS" pitchFamily="34" charset="-120"/>
              </a:rPr>
              <a:t>xxxxxx</a:t>
            </a:r>
            <a:r>
              <a:rPr lang="en-US" altLang="zh-CN" sz="1600" dirty="0" smtClean="0">
                <a:latin typeface="Arial Unicode MS" pitchFamily="34" charset="-120"/>
                <a:ea typeface="Arial Unicode MS" pitchFamily="34" charset="-120"/>
                <a:cs typeface="Arial Unicode MS" pitchFamily="34" charset="-120"/>
              </a:rPr>
              <a:t>”</a:t>
            </a:r>
          </a:p>
          <a:p>
            <a:r>
              <a:rPr lang="en-US" altLang="zh-TW" sz="1600" dirty="0" smtClean="0">
                <a:latin typeface="Arial Unicode MS" pitchFamily="34" charset="-120"/>
                <a:ea typeface="Arial Unicode MS" pitchFamily="34" charset="-120"/>
                <a:cs typeface="Arial Unicode MS" pitchFamily="34" charset="-120"/>
              </a:rPr>
              <a:t>  </a:t>
            </a:r>
            <a:r>
              <a:rPr lang="zh-CN" altLang="en-US" sz="1600" dirty="0" smtClean="0">
                <a:latin typeface="Arial Unicode MS" pitchFamily="34" charset="-120"/>
                <a:ea typeface="Arial Unicode MS" pitchFamily="34" charset="-120"/>
                <a:cs typeface="Arial Unicode MS" pitchFamily="34" charset="-120"/>
              </a:rPr>
              <a:t>（</a:t>
            </a:r>
            <a:r>
              <a:rPr lang="en-US" altLang="zh-TW" sz="1600" dirty="0" smtClean="0">
                <a:latin typeface="Arial Unicode MS" pitchFamily="34" charset="-120"/>
                <a:ea typeface="Arial Unicode MS" pitchFamily="34" charset="-120"/>
                <a:cs typeface="Arial Unicode MS" pitchFamily="34" charset="-120"/>
              </a:rPr>
              <a:t>Default Wi-Fi Password: </a:t>
            </a:r>
            <a:r>
              <a:rPr lang="en-US" altLang="zh-CN" sz="1600" dirty="0" smtClean="0">
                <a:solidFill>
                  <a:srgbClr val="FF0000"/>
                </a:solidFill>
                <a:latin typeface="Arial Unicode MS" pitchFamily="34" charset="-120"/>
                <a:ea typeface="Arial Unicode MS" pitchFamily="34" charset="-120"/>
                <a:cs typeface="Arial Unicode MS" pitchFamily="34" charset="-120"/>
              </a:rPr>
              <a:t>12345678</a:t>
            </a:r>
            <a:r>
              <a:rPr lang="zh-CN" altLang="en-US" sz="1600" dirty="0" smtClean="0">
                <a:latin typeface="Arial Unicode MS" pitchFamily="34" charset="-120"/>
                <a:ea typeface="Arial Unicode MS" pitchFamily="34" charset="-120"/>
                <a:cs typeface="Arial Unicode MS" pitchFamily="34" charset="-120"/>
              </a:rPr>
              <a:t>）</a:t>
            </a:r>
          </a:p>
        </p:txBody>
      </p:sp>
      <p:sp>
        <p:nvSpPr>
          <p:cNvPr id="15" name="向右箭號 14"/>
          <p:cNvSpPr/>
          <p:nvPr/>
        </p:nvSpPr>
        <p:spPr>
          <a:xfrm>
            <a:off x="5145286" y="2314663"/>
            <a:ext cx="477078" cy="54665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pic>
        <p:nvPicPr>
          <p:cNvPr id="3" name="图片 2" descr="C:\Users\Fan\Desktop\17版使用者盒说明书\17图片档\12132123123.jpg12132123123"/>
          <p:cNvPicPr>
            <a:picLocks noChangeAspect="1"/>
          </p:cNvPicPr>
          <p:nvPr/>
        </p:nvPicPr>
        <p:blipFill>
          <a:blip r:embed="rId2" cstate="print"/>
          <a:srcRect/>
          <a:stretch>
            <a:fillRect/>
          </a:stretch>
        </p:blipFill>
        <p:spPr>
          <a:xfrm>
            <a:off x="1650365" y="1845945"/>
            <a:ext cx="3163570" cy="2088515"/>
          </a:xfrm>
          <a:prstGeom prst="rect">
            <a:avLst/>
          </a:prstGeom>
          <a:ln>
            <a:solidFill>
              <a:schemeClr val="accent1">
                <a:lumMod val="75000"/>
              </a:schemeClr>
            </a:solidFill>
          </a:ln>
        </p:spPr>
      </p:pic>
      <p:pic>
        <p:nvPicPr>
          <p:cNvPr id="16" name="Picture 2" descr="C:\Users\Kevin\AppData\Local\Microsoft\Windows\INetCache\IE\S7B4GHBB\radacina-cursor-hand[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6200000" flipH="1">
            <a:off x="3566287" y="2706451"/>
            <a:ext cx="430812" cy="556784"/>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文本框 31"/>
          <p:cNvSpPr txBox="1"/>
          <p:nvPr/>
        </p:nvSpPr>
        <p:spPr>
          <a:xfrm>
            <a:off x="3113216" y="6322989"/>
            <a:ext cx="6208751" cy="646331"/>
          </a:xfrm>
          <a:prstGeom prst="rect">
            <a:avLst/>
          </a:prstGeom>
          <a:noFill/>
        </p:spPr>
        <p:txBody>
          <a:bodyPr wrap="square" rtlCol="0">
            <a:spAutoFit/>
          </a:bodyPr>
          <a:lstStyle/>
          <a:p>
            <a:r>
              <a:rPr lang="en-US" altLang="zh-CN" dirty="0" smtClean="0">
                <a:solidFill>
                  <a:srgbClr val="0070C0"/>
                </a:solidFill>
                <a:latin typeface="Arial Unicode MS" pitchFamily="34" charset="-120"/>
                <a:ea typeface="Arial Unicode MS" pitchFamily="34" charset="-120"/>
                <a:cs typeface="Arial Unicode MS" pitchFamily="34" charset="-120"/>
              </a:rPr>
              <a:t>Zebra’s Official Website</a:t>
            </a:r>
            <a:r>
              <a:rPr lang="zh-CN" altLang="en-US" dirty="0" smtClean="0">
                <a:solidFill>
                  <a:srgbClr val="0070C0"/>
                </a:solidFill>
                <a:latin typeface="Arial Unicode MS" pitchFamily="34" charset="-120"/>
                <a:ea typeface="Arial Unicode MS" pitchFamily="34" charset="-120"/>
                <a:cs typeface="Arial Unicode MS" pitchFamily="34" charset="-120"/>
              </a:rPr>
              <a:t>：</a:t>
            </a:r>
            <a:r>
              <a:rPr lang="zh-CN" altLang="en-US" dirty="0">
                <a:solidFill>
                  <a:srgbClr val="0070C0"/>
                </a:solidFill>
                <a:latin typeface="Arial Unicode MS" pitchFamily="34" charset="-120"/>
                <a:ea typeface="Arial Unicode MS" pitchFamily="34" charset="-120"/>
                <a:cs typeface="Arial Unicode MS" pitchFamily="34" charset="-120"/>
              </a:rPr>
              <a:t>http://www.zebravpnbox.com</a:t>
            </a:r>
          </a:p>
          <a:p>
            <a:endParaRPr lang="zh-CN" altLang="en-US" dirty="0">
              <a:latin typeface="Arial Unicode MS" pitchFamily="34" charset="-120"/>
              <a:ea typeface="Arial Unicode MS" pitchFamily="34" charset="-120"/>
              <a:cs typeface="Arial Unicode MS" pitchFamily="34" charset="-120"/>
            </a:endParaRPr>
          </a:p>
        </p:txBody>
      </p:sp>
      <p:pic>
        <p:nvPicPr>
          <p:cNvPr id="11" name="圖片 10" descr="1.jpg"/>
          <p:cNvPicPr>
            <a:picLocks noChangeAspect="1"/>
          </p:cNvPicPr>
          <p:nvPr/>
        </p:nvPicPr>
        <p:blipFill>
          <a:blip r:embed="rId4"/>
          <a:srcRect t="4554" b="8663"/>
          <a:stretch>
            <a:fillRect/>
          </a:stretch>
        </p:blipFill>
        <p:spPr>
          <a:xfrm>
            <a:off x="6663142" y="357809"/>
            <a:ext cx="2918178" cy="450043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圖片 30" descr="1.jpg"/>
          <p:cNvPicPr>
            <a:picLocks noChangeAspect="1"/>
          </p:cNvPicPr>
          <p:nvPr/>
        </p:nvPicPr>
        <p:blipFill>
          <a:blip r:embed="rId2"/>
          <a:srcRect t="4554" b="8663"/>
          <a:stretch>
            <a:fillRect/>
          </a:stretch>
        </p:blipFill>
        <p:spPr>
          <a:xfrm>
            <a:off x="1836701" y="1009711"/>
            <a:ext cx="3109010" cy="4794741"/>
          </a:xfrm>
          <a:prstGeom prst="rect">
            <a:avLst/>
          </a:prstGeom>
        </p:spPr>
      </p:pic>
      <p:sp>
        <p:nvSpPr>
          <p:cNvPr id="2" name="文字方塊 1"/>
          <p:cNvSpPr txBox="1"/>
          <p:nvPr/>
        </p:nvSpPr>
        <p:spPr>
          <a:xfrm>
            <a:off x="244288" y="273826"/>
            <a:ext cx="1451038" cy="461665"/>
          </a:xfrm>
          <a:prstGeom prst="rect">
            <a:avLst/>
          </a:prstGeom>
          <a:noFill/>
        </p:spPr>
        <p:txBody>
          <a:bodyPr wrap="none" rtlCol="0">
            <a:spAutoFit/>
          </a:bodyPr>
          <a:lstStyle/>
          <a:p>
            <a:pPr algn="ctr"/>
            <a:r>
              <a:rPr lang="en-US" altLang="zh-TW"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sym typeface="+mn-ea"/>
              </a:rPr>
              <a:t>Use VPN</a:t>
            </a:r>
            <a:endParaRPr lang="zh-TW" altLang="en-US" sz="2400" b="1" dirty="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endParaRPr>
          </a:p>
        </p:txBody>
      </p:sp>
      <p:grpSp>
        <p:nvGrpSpPr>
          <p:cNvPr id="21" name="群組 20"/>
          <p:cNvGrpSpPr/>
          <p:nvPr/>
        </p:nvGrpSpPr>
        <p:grpSpPr>
          <a:xfrm>
            <a:off x="8093517" y="3418662"/>
            <a:ext cx="2567188" cy="1067477"/>
            <a:chOff x="5665304" y="1645569"/>
            <a:chExt cx="2567188" cy="1067477"/>
          </a:xfrm>
        </p:grpSpPr>
        <p:pic>
          <p:nvPicPr>
            <p:cNvPr id="19" name="圖片 18"/>
            <p:cNvPicPr>
              <a:picLocks noChangeAspect="1"/>
            </p:cNvPicPr>
            <p:nvPr/>
          </p:nvPicPr>
          <p:blipFill>
            <a:blip r:embed="rId3"/>
            <a:stretch>
              <a:fillRect/>
            </a:stretch>
          </p:blipFill>
          <p:spPr>
            <a:xfrm>
              <a:off x="5756302" y="1645569"/>
              <a:ext cx="2476190" cy="1009524"/>
            </a:xfrm>
            <a:prstGeom prst="rect">
              <a:avLst/>
            </a:prstGeom>
          </p:spPr>
        </p:pic>
        <p:sp>
          <p:nvSpPr>
            <p:cNvPr id="20" name="矩形 19"/>
            <p:cNvSpPr/>
            <p:nvPr/>
          </p:nvSpPr>
          <p:spPr>
            <a:xfrm>
              <a:off x="5665304" y="2635215"/>
              <a:ext cx="1510748" cy="778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2" name="群組 21"/>
          <p:cNvGrpSpPr/>
          <p:nvPr/>
        </p:nvGrpSpPr>
        <p:grpSpPr>
          <a:xfrm>
            <a:off x="5776297" y="3611877"/>
            <a:ext cx="1762332" cy="986538"/>
            <a:chOff x="8178991" y="3039698"/>
            <a:chExt cx="1640081" cy="824929"/>
          </a:xfrm>
        </p:grpSpPr>
        <p:sp>
          <p:nvSpPr>
            <p:cNvPr id="23" name="AutoShape 2"/>
            <p:cNvSpPr>
              <a:spLocks noChangeArrowheads="1"/>
            </p:cNvSpPr>
            <p:nvPr/>
          </p:nvSpPr>
          <p:spPr bwMode="auto">
            <a:xfrm flipH="1">
              <a:off x="8178991" y="3039698"/>
              <a:ext cx="1640081" cy="824929"/>
            </a:xfrm>
            <a:prstGeom prst="wedgeEllipseCallout">
              <a:avLst>
                <a:gd name="adj1" fmla="val -82744"/>
                <a:gd name="adj2" fmla="val -39258"/>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pic>
          <p:nvPicPr>
            <p:cNvPr id="24" name="图片 7"/>
            <p:cNvPicPr/>
            <p:nvPr/>
          </p:nvPicPr>
          <p:blipFill>
            <a:blip r:embed="rId4" cstate="print"/>
            <a:srcRect/>
            <a:stretch>
              <a:fillRect/>
            </a:stretch>
          </p:blipFill>
          <p:spPr bwMode="auto">
            <a:xfrm>
              <a:off x="8471480" y="3229662"/>
              <a:ext cx="1055103" cy="444999"/>
            </a:xfrm>
            <a:prstGeom prst="rect">
              <a:avLst/>
            </a:prstGeom>
            <a:noFill/>
            <a:ln w="9525">
              <a:noFill/>
              <a:miter lim="800000"/>
              <a:headEnd/>
              <a:tailEnd/>
            </a:ln>
          </p:spPr>
        </p:pic>
      </p:grpSp>
      <p:grpSp>
        <p:nvGrpSpPr>
          <p:cNvPr id="25" name="群組 24"/>
          <p:cNvGrpSpPr/>
          <p:nvPr/>
        </p:nvGrpSpPr>
        <p:grpSpPr>
          <a:xfrm>
            <a:off x="6523339" y="1630137"/>
            <a:ext cx="1761692" cy="986538"/>
            <a:chOff x="-56577" y="1712136"/>
            <a:chExt cx="1725712" cy="889452"/>
          </a:xfrm>
        </p:grpSpPr>
        <p:sp>
          <p:nvSpPr>
            <p:cNvPr id="26" name="AutoShape 2"/>
            <p:cNvSpPr>
              <a:spLocks noChangeArrowheads="1"/>
            </p:cNvSpPr>
            <p:nvPr/>
          </p:nvSpPr>
          <p:spPr bwMode="auto">
            <a:xfrm flipH="1">
              <a:off x="-56577" y="1712136"/>
              <a:ext cx="1725712" cy="889452"/>
            </a:xfrm>
            <a:prstGeom prst="wedgeEllipseCallout">
              <a:avLst>
                <a:gd name="adj1" fmla="val -40451"/>
                <a:gd name="adj2" fmla="val 140072"/>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pic>
          <p:nvPicPr>
            <p:cNvPr id="27" name="图片 4"/>
            <p:cNvPicPr/>
            <p:nvPr/>
          </p:nvPicPr>
          <p:blipFill>
            <a:blip r:embed="rId5" cstate="print"/>
            <a:srcRect/>
            <a:stretch>
              <a:fillRect/>
            </a:stretch>
          </p:blipFill>
          <p:spPr bwMode="auto">
            <a:xfrm>
              <a:off x="251184" y="1906711"/>
              <a:ext cx="1110191" cy="500301"/>
            </a:xfrm>
            <a:prstGeom prst="rect">
              <a:avLst/>
            </a:prstGeom>
            <a:noFill/>
            <a:ln w="9525">
              <a:noFill/>
              <a:miter lim="800000"/>
              <a:headEnd/>
              <a:tailEnd/>
            </a:ln>
          </p:spPr>
        </p:pic>
      </p:grpSp>
      <p:grpSp>
        <p:nvGrpSpPr>
          <p:cNvPr id="28" name="群組 27"/>
          <p:cNvGrpSpPr/>
          <p:nvPr/>
        </p:nvGrpSpPr>
        <p:grpSpPr>
          <a:xfrm>
            <a:off x="8468383" y="1630137"/>
            <a:ext cx="1908449" cy="986538"/>
            <a:chOff x="1196623" y="3633413"/>
            <a:chExt cx="1807054" cy="923761"/>
          </a:xfrm>
        </p:grpSpPr>
        <p:sp>
          <p:nvSpPr>
            <p:cNvPr id="29" name="AutoShape 2"/>
            <p:cNvSpPr>
              <a:spLocks noChangeArrowheads="1"/>
            </p:cNvSpPr>
            <p:nvPr/>
          </p:nvSpPr>
          <p:spPr bwMode="auto">
            <a:xfrm flipH="1">
              <a:off x="1196623" y="3633413"/>
              <a:ext cx="1807054" cy="923761"/>
            </a:xfrm>
            <a:prstGeom prst="wedgeEllipseCallout">
              <a:avLst>
                <a:gd name="adj1" fmla="val 59672"/>
                <a:gd name="adj2" fmla="val 122945"/>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pic>
          <p:nvPicPr>
            <p:cNvPr id="30" name="图片 1"/>
            <p:cNvPicPr/>
            <p:nvPr/>
          </p:nvPicPr>
          <p:blipFill>
            <a:blip r:embed="rId6" cstate="print"/>
            <a:srcRect/>
            <a:stretch>
              <a:fillRect/>
            </a:stretch>
          </p:blipFill>
          <p:spPr bwMode="auto">
            <a:xfrm>
              <a:off x="1518890" y="3831127"/>
              <a:ext cx="1162520" cy="528332"/>
            </a:xfrm>
            <a:prstGeom prst="rect">
              <a:avLst/>
            </a:prstGeom>
            <a:noFill/>
            <a:ln w="9525">
              <a:noFill/>
              <a:miter lim="800000"/>
              <a:headEnd/>
              <a:tailEnd/>
            </a:ln>
          </p:spPr>
        </p:pic>
      </p:grpSp>
      <p:pic>
        <p:nvPicPr>
          <p:cNvPr id="3074" name="Picture 2"/>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5656496" y="4672654"/>
            <a:ext cx="1852315" cy="5746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599834" y="2688692"/>
            <a:ext cx="1847010" cy="57474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9130204" y="2678710"/>
            <a:ext cx="1852315" cy="5896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6" name="Picture 2" descr="C:\Users\Kevin\AppData\Local\Microsoft\Windows\INetCache\IE\S7B4GHBB\radacina-cursor-hand[1].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rot="5400000">
            <a:off x="1337626" y="1968116"/>
            <a:ext cx="503422" cy="65062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圆角矩形 6"/>
          <p:cNvSpPr/>
          <p:nvPr/>
        </p:nvSpPr>
        <p:spPr>
          <a:xfrm>
            <a:off x="1960384" y="1956021"/>
            <a:ext cx="2802448" cy="60164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2" name="文本框 31"/>
          <p:cNvSpPr txBox="1"/>
          <p:nvPr/>
        </p:nvSpPr>
        <p:spPr>
          <a:xfrm>
            <a:off x="3113216" y="6434307"/>
            <a:ext cx="6208751" cy="646331"/>
          </a:xfrm>
          <a:prstGeom prst="rect">
            <a:avLst/>
          </a:prstGeom>
          <a:noFill/>
        </p:spPr>
        <p:txBody>
          <a:bodyPr wrap="square" rtlCol="0">
            <a:spAutoFit/>
          </a:bodyPr>
          <a:lstStyle/>
          <a:p>
            <a:r>
              <a:rPr lang="en-US" altLang="zh-CN" dirty="0" smtClean="0">
                <a:solidFill>
                  <a:srgbClr val="0070C0"/>
                </a:solidFill>
                <a:latin typeface="Arial Unicode MS" pitchFamily="34" charset="-120"/>
                <a:ea typeface="Arial Unicode MS" pitchFamily="34" charset="-120"/>
                <a:cs typeface="Arial Unicode MS" pitchFamily="34" charset="-120"/>
              </a:rPr>
              <a:t>Zebra’s Official Website</a:t>
            </a:r>
            <a:r>
              <a:rPr lang="zh-CN" altLang="en-US" dirty="0" smtClean="0">
                <a:solidFill>
                  <a:srgbClr val="0070C0"/>
                </a:solidFill>
                <a:latin typeface="Arial Unicode MS" pitchFamily="34" charset="-120"/>
                <a:ea typeface="Arial Unicode MS" pitchFamily="34" charset="-120"/>
                <a:cs typeface="Arial Unicode MS" pitchFamily="34" charset="-120"/>
              </a:rPr>
              <a:t>：</a:t>
            </a:r>
            <a:r>
              <a:rPr lang="zh-CN" altLang="en-US" dirty="0">
                <a:solidFill>
                  <a:srgbClr val="0070C0"/>
                </a:solidFill>
                <a:latin typeface="Arial Unicode MS" pitchFamily="34" charset="-120"/>
                <a:ea typeface="Arial Unicode MS" pitchFamily="34" charset="-120"/>
                <a:cs typeface="Arial Unicode MS" pitchFamily="34" charset="-120"/>
              </a:rPr>
              <a:t>http://www.zebravpnbox.com</a:t>
            </a:r>
          </a:p>
          <a:p>
            <a:endParaRPr lang="zh-CN" altLang="en-US" dirty="0">
              <a:latin typeface="Arial Unicode MS" pitchFamily="34" charset="-120"/>
              <a:ea typeface="Arial Unicode MS" pitchFamily="34" charset="-120"/>
              <a:cs typeface="Arial Unicode MS" pitchFamily="34" charset="-120"/>
            </a:endParaRPr>
          </a:p>
        </p:txBody>
      </p:sp>
      <p:sp>
        <p:nvSpPr>
          <p:cNvPr id="33" name="文字方塊 32"/>
          <p:cNvSpPr txBox="1"/>
          <p:nvPr/>
        </p:nvSpPr>
        <p:spPr>
          <a:xfrm>
            <a:off x="524553" y="5750357"/>
            <a:ext cx="5942652" cy="584775"/>
          </a:xfrm>
          <a:prstGeom prst="rect">
            <a:avLst/>
          </a:prstGeom>
          <a:noFill/>
        </p:spPr>
        <p:txBody>
          <a:bodyPr wrap="none" rtlCol="0">
            <a:spAutoFit/>
          </a:bodyPr>
          <a:lstStyle/>
          <a:p>
            <a:pPr algn="ctr"/>
            <a:r>
              <a:rPr lang="en-US" altLang="zh-TW" sz="1600" dirty="0" smtClean="0">
                <a:latin typeface="Arial Unicode MS" pitchFamily="34" charset="-120"/>
                <a:ea typeface="Arial Unicode MS" pitchFamily="34" charset="-120"/>
                <a:cs typeface="Arial Unicode MS" pitchFamily="34" charset="-120"/>
              </a:rPr>
              <a:t>Click “Use VPN”, and select the networking mode for Black </a:t>
            </a:r>
            <a:r>
              <a:rPr lang="en-US" altLang="zh-TW" sz="1600" dirty="0" smtClean="0">
                <a:latin typeface="Arial Unicode MS" pitchFamily="34" charset="-120"/>
                <a:ea typeface="Arial Unicode MS" pitchFamily="34" charset="-120"/>
                <a:cs typeface="Arial Unicode MS" pitchFamily="34" charset="-120"/>
              </a:rPr>
              <a:t>Box.</a:t>
            </a:r>
            <a:endParaRPr lang="en-US" altLang="zh-TW" sz="1600" dirty="0" smtClean="0">
              <a:latin typeface="Arial Unicode MS" pitchFamily="34" charset="-120"/>
              <a:ea typeface="Arial Unicode MS" pitchFamily="34" charset="-120"/>
              <a:cs typeface="Arial Unicode MS" pitchFamily="34" charset="-120"/>
            </a:endParaRPr>
          </a:p>
          <a:p>
            <a:pPr algn="ctr"/>
            <a:r>
              <a:rPr lang="en-US" altLang="zh-TW" sz="1600" dirty="0" smtClean="0">
                <a:latin typeface="Arial Unicode MS" pitchFamily="34" charset="-120"/>
                <a:ea typeface="Arial Unicode MS" pitchFamily="34" charset="-120"/>
                <a:cs typeface="Arial Unicode MS" pitchFamily="34" charset="-120"/>
              </a:rPr>
              <a:t>Switch the side paddle to </a:t>
            </a:r>
            <a:r>
              <a:rPr lang="en-US" altLang="zh-TW" sz="1600" dirty="0" smtClean="0">
                <a:latin typeface="Arial Unicode MS" pitchFamily="34" charset="-120"/>
                <a:ea typeface="Arial Unicode MS" pitchFamily="34" charset="-120"/>
                <a:cs typeface="Arial Unicode MS" pitchFamily="34" charset="-120"/>
              </a:rPr>
              <a:t>sync with the networking mode.</a:t>
            </a:r>
            <a:endParaRPr lang="zh-TW" altLang="en-US" sz="1600" dirty="0">
              <a:latin typeface="Arial Unicode MS" pitchFamily="34" charset="-120"/>
              <a:ea typeface="Arial Unicode MS" pitchFamily="34" charset="-120"/>
              <a:cs typeface="Arial Unicode MS" pitchFamily="34" charset="-120"/>
            </a:endParaRPr>
          </a:p>
        </p:txBody>
      </p:sp>
      <p:sp>
        <p:nvSpPr>
          <p:cNvPr id="34" name="文字方塊 33"/>
          <p:cNvSpPr txBox="1"/>
          <p:nvPr/>
        </p:nvSpPr>
        <p:spPr>
          <a:xfrm>
            <a:off x="7766914" y="4628328"/>
            <a:ext cx="3599910" cy="1077218"/>
          </a:xfrm>
          <a:prstGeom prst="rect">
            <a:avLst/>
          </a:prstGeom>
          <a:noFill/>
        </p:spPr>
        <p:txBody>
          <a:bodyPr wrap="square" rtlCol="0">
            <a:spAutoFit/>
          </a:bodyPr>
          <a:lstStyle/>
          <a:p>
            <a:pPr algn="ctr"/>
            <a:r>
              <a:rPr lang="en-US" altLang="zh-TW" sz="1600" dirty="0" smtClean="0">
                <a:latin typeface="Arial Unicode MS" pitchFamily="34" charset="-120"/>
                <a:ea typeface="Arial Unicode MS" pitchFamily="34" charset="-120"/>
                <a:cs typeface="Arial Unicode MS" pitchFamily="34" charset="-120"/>
              </a:rPr>
              <a:t>It automatically detects your networking mode, and shows you where the switch goes with green color. </a:t>
            </a:r>
            <a:endParaRPr lang="zh-TW" altLang="en-US" sz="1600" dirty="0">
              <a:latin typeface="Arial Unicode MS" pitchFamily="34" charset="-120"/>
              <a:ea typeface="Arial Unicode MS" pitchFamily="34" charset="-120"/>
              <a:cs typeface="Arial Unicode MS" pitchFamily="34"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圖片 37" descr="3.jpg"/>
          <p:cNvPicPr>
            <a:picLocks noChangeAspect="1"/>
          </p:cNvPicPr>
          <p:nvPr/>
        </p:nvPicPr>
        <p:blipFill>
          <a:blip r:embed="rId2"/>
          <a:srcRect t="13101" b="32986"/>
          <a:stretch>
            <a:fillRect/>
          </a:stretch>
        </p:blipFill>
        <p:spPr>
          <a:xfrm>
            <a:off x="9159903" y="1444373"/>
            <a:ext cx="3032097" cy="2904991"/>
          </a:xfrm>
          <a:prstGeom prst="rect">
            <a:avLst/>
          </a:prstGeom>
        </p:spPr>
      </p:pic>
      <p:pic>
        <p:nvPicPr>
          <p:cNvPr id="31" name="圖片 30" descr="2.jpg"/>
          <p:cNvPicPr>
            <a:picLocks noChangeAspect="1"/>
          </p:cNvPicPr>
          <p:nvPr/>
        </p:nvPicPr>
        <p:blipFill>
          <a:blip r:embed="rId3"/>
          <a:srcRect t="4381" b="7870"/>
          <a:stretch>
            <a:fillRect/>
          </a:stretch>
        </p:blipFill>
        <p:spPr>
          <a:xfrm>
            <a:off x="5549961" y="389614"/>
            <a:ext cx="3212377" cy="5009322"/>
          </a:xfrm>
          <a:prstGeom prst="rect">
            <a:avLst/>
          </a:prstGeom>
        </p:spPr>
      </p:pic>
      <p:sp>
        <p:nvSpPr>
          <p:cNvPr id="33" name="矩形 32"/>
          <p:cNvSpPr/>
          <p:nvPr/>
        </p:nvSpPr>
        <p:spPr>
          <a:xfrm>
            <a:off x="342280" y="2341198"/>
            <a:ext cx="5108714" cy="2963613"/>
          </a:xfrm>
          <a:prstGeom prst="rect">
            <a:avLst/>
          </a:prstGeom>
          <a:solidFill>
            <a:schemeClr val="bg1"/>
          </a:solidFill>
          <a:ln>
            <a:solidFill>
              <a:srgbClr val="00B05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pic>
        <p:nvPicPr>
          <p:cNvPr id="10" name="圖片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921552" y="4569159"/>
            <a:ext cx="966245" cy="735652"/>
          </a:xfrm>
          <a:prstGeom prst="rect">
            <a:avLst/>
          </a:prstGeom>
        </p:spPr>
      </p:pic>
      <p:pic>
        <p:nvPicPr>
          <p:cNvPr id="18" name="圖片 17"/>
          <p:cNvPicPr>
            <a:picLocks noChangeAspect="1"/>
          </p:cNvPicPr>
          <p:nvPr/>
        </p:nvPicPr>
        <p:blipFill>
          <a:blip r:embed="rId5"/>
          <a:stretch>
            <a:fillRect/>
          </a:stretch>
        </p:blipFill>
        <p:spPr>
          <a:xfrm>
            <a:off x="2448378" y="3406436"/>
            <a:ext cx="2476190" cy="1009524"/>
          </a:xfrm>
          <a:prstGeom prst="rect">
            <a:avLst/>
          </a:prstGeom>
        </p:spPr>
      </p:pic>
      <p:grpSp>
        <p:nvGrpSpPr>
          <p:cNvPr id="28" name="群組 27"/>
          <p:cNvGrpSpPr/>
          <p:nvPr/>
        </p:nvGrpSpPr>
        <p:grpSpPr>
          <a:xfrm>
            <a:off x="442576" y="2819394"/>
            <a:ext cx="1719127" cy="1014662"/>
            <a:chOff x="8178991" y="3039698"/>
            <a:chExt cx="1640081" cy="824929"/>
          </a:xfrm>
        </p:grpSpPr>
        <p:sp>
          <p:nvSpPr>
            <p:cNvPr id="23" name="AutoShape 2"/>
            <p:cNvSpPr>
              <a:spLocks noChangeArrowheads="1"/>
            </p:cNvSpPr>
            <p:nvPr/>
          </p:nvSpPr>
          <p:spPr bwMode="auto">
            <a:xfrm flipH="1">
              <a:off x="8178991" y="3039698"/>
              <a:ext cx="1640081" cy="824929"/>
            </a:xfrm>
            <a:prstGeom prst="wedgeEllipseCallout">
              <a:avLst>
                <a:gd name="adj1" fmla="val -60439"/>
                <a:gd name="adj2" fmla="val 36037"/>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pic>
          <p:nvPicPr>
            <p:cNvPr id="24" name="图片 7"/>
            <p:cNvPicPr/>
            <p:nvPr/>
          </p:nvPicPr>
          <p:blipFill>
            <a:blip r:embed="rId6" cstate="print"/>
            <a:srcRect/>
            <a:stretch>
              <a:fillRect/>
            </a:stretch>
          </p:blipFill>
          <p:spPr bwMode="auto">
            <a:xfrm>
              <a:off x="8471480" y="3229662"/>
              <a:ext cx="1055103" cy="444999"/>
            </a:xfrm>
            <a:prstGeom prst="rect">
              <a:avLst/>
            </a:prstGeom>
            <a:noFill/>
            <a:ln w="9525">
              <a:noFill/>
              <a:miter lim="800000"/>
              <a:headEnd/>
              <a:tailEnd/>
            </a:ln>
          </p:spPr>
        </p:pic>
      </p:grpSp>
      <p:pic>
        <p:nvPicPr>
          <p:cNvPr id="25" name="圖片 24"/>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rot="11060115" flipH="1">
            <a:off x="4890788" y="4374159"/>
            <a:ext cx="253078" cy="253078"/>
          </a:xfrm>
          <a:prstGeom prst="rect">
            <a:avLst/>
          </a:prstGeom>
        </p:spPr>
      </p:pic>
      <p:cxnSp>
        <p:nvCxnSpPr>
          <p:cNvPr id="30" name="直線接點 29"/>
          <p:cNvCxnSpPr/>
          <p:nvPr/>
        </p:nvCxnSpPr>
        <p:spPr>
          <a:xfrm>
            <a:off x="2896637" y="3228017"/>
            <a:ext cx="0" cy="198297"/>
          </a:xfrm>
          <a:prstGeom prst="line">
            <a:avLst/>
          </a:prstGeom>
        </p:spPr>
        <p:style>
          <a:lnRef idx="3">
            <a:schemeClr val="accent5"/>
          </a:lnRef>
          <a:fillRef idx="0">
            <a:schemeClr val="accent5"/>
          </a:fillRef>
          <a:effectRef idx="2">
            <a:schemeClr val="accent5"/>
          </a:effectRef>
          <a:fontRef idx="minor">
            <a:schemeClr val="tx1"/>
          </a:fontRef>
        </p:style>
      </p:cxnSp>
      <p:pic>
        <p:nvPicPr>
          <p:cNvPr id="35" name="Picture 3"/>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092328" y="4636441"/>
            <a:ext cx="270581" cy="53439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26" name="直線接點 25"/>
          <p:cNvCxnSpPr/>
          <p:nvPr/>
        </p:nvCxnSpPr>
        <p:spPr>
          <a:xfrm>
            <a:off x="3404675" y="4396082"/>
            <a:ext cx="0" cy="237484"/>
          </a:xfrm>
          <a:prstGeom prst="line">
            <a:avLst/>
          </a:prstGeom>
        </p:spPr>
        <p:style>
          <a:lnRef idx="3">
            <a:schemeClr val="accent5"/>
          </a:lnRef>
          <a:fillRef idx="0">
            <a:schemeClr val="accent5"/>
          </a:fillRef>
          <a:effectRef idx="2">
            <a:schemeClr val="accent5"/>
          </a:effectRef>
          <a:fontRef idx="minor">
            <a:schemeClr val="tx1"/>
          </a:fontRef>
        </p:style>
      </p:cxnSp>
      <p:sp>
        <p:nvSpPr>
          <p:cNvPr id="15" name="向右箭號 14"/>
          <p:cNvSpPr/>
          <p:nvPr/>
        </p:nvSpPr>
        <p:spPr>
          <a:xfrm>
            <a:off x="8698063" y="2698495"/>
            <a:ext cx="409253" cy="413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文字方塊 16"/>
          <p:cNvSpPr txBox="1"/>
          <p:nvPr/>
        </p:nvSpPr>
        <p:spPr>
          <a:xfrm>
            <a:off x="4232355" y="4718974"/>
            <a:ext cx="417102" cy="369332"/>
          </a:xfrm>
          <a:prstGeom prst="rect">
            <a:avLst/>
          </a:prstGeom>
          <a:noFill/>
        </p:spPr>
        <p:txBody>
          <a:bodyPr wrap="none" rtlCol="0">
            <a:spAutoFit/>
          </a:bodyPr>
          <a:lstStyle/>
          <a:p>
            <a:r>
              <a:rPr lang="en-US" altLang="zh-TW" smtClean="0"/>
              <a:t>Or</a:t>
            </a:r>
            <a:endParaRPr lang="zh-TW" altLang="en-US"/>
          </a:p>
        </p:txBody>
      </p:sp>
      <p:sp>
        <p:nvSpPr>
          <p:cNvPr id="21" name="文字方塊 1"/>
          <p:cNvSpPr txBox="1"/>
          <p:nvPr/>
        </p:nvSpPr>
        <p:spPr>
          <a:xfrm>
            <a:off x="321123" y="273826"/>
            <a:ext cx="1451038" cy="461665"/>
          </a:xfrm>
          <a:prstGeom prst="rect">
            <a:avLst/>
          </a:prstGeom>
          <a:noFill/>
        </p:spPr>
        <p:txBody>
          <a:bodyPr wrap="none" rtlCol="0">
            <a:spAutoFit/>
          </a:bodyPr>
          <a:lstStyle/>
          <a:p>
            <a:pPr algn="ctr"/>
            <a:r>
              <a:rPr lang="en-US" altLang="zh-TW"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Use VPN</a:t>
            </a:r>
            <a:endParaRPr lang="zh-TW" altLang="en-US" sz="2400" b="1" dirty="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endParaRPr>
          </a:p>
        </p:txBody>
      </p:sp>
      <p:sp>
        <p:nvSpPr>
          <p:cNvPr id="27" name="文本框 31"/>
          <p:cNvSpPr txBox="1"/>
          <p:nvPr/>
        </p:nvSpPr>
        <p:spPr>
          <a:xfrm>
            <a:off x="3113216" y="6322989"/>
            <a:ext cx="6208751" cy="646331"/>
          </a:xfrm>
          <a:prstGeom prst="rect">
            <a:avLst/>
          </a:prstGeom>
          <a:noFill/>
        </p:spPr>
        <p:txBody>
          <a:bodyPr wrap="square" rtlCol="0">
            <a:spAutoFit/>
          </a:bodyPr>
          <a:lstStyle/>
          <a:p>
            <a:r>
              <a:rPr lang="en-US" altLang="zh-CN" dirty="0" smtClean="0">
                <a:solidFill>
                  <a:srgbClr val="0070C0"/>
                </a:solidFill>
                <a:latin typeface="Arial Unicode MS" pitchFamily="34" charset="-120"/>
                <a:ea typeface="Arial Unicode MS" pitchFamily="34" charset="-120"/>
                <a:cs typeface="Arial Unicode MS" pitchFamily="34" charset="-120"/>
              </a:rPr>
              <a:t>Zebra’s Official Website</a:t>
            </a:r>
            <a:r>
              <a:rPr lang="zh-CN" altLang="en-US" dirty="0" smtClean="0">
                <a:solidFill>
                  <a:srgbClr val="0070C0"/>
                </a:solidFill>
                <a:latin typeface="Arial Unicode MS" pitchFamily="34" charset="-120"/>
                <a:ea typeface="Arial Unicode MS" pitchFamily="34" charset="-120"/>
                <a:cs typeface="Arial Unicode MS" pitchFamily="34" charset="-120"/>
              </a:rPr>
              <a:t>：</a:t>
            </a:r>
            <a:r>
              <a:rPr lang="zh-CN" altLang="en-US" dirty="0">
                <a:solidFill>
                  <a:srgbClr val="0070C0"/>
                </a:solidFill>
                <a:latin typeface="Arial Unicode MS" pitchFamily="34" charset="-120"/>
                <a:ea typeface="Arial Unicode MS" pitchFamily="34" charset="-120"/>
                <a:cs typeface="Arial Unicode MS" pitchFamily="34" charset="-120"/>
              </a:rPr>
              <a:t>http://www.zebravpnbox.com</a:t>
            </a:r>
          </a:p>
          <a:p>
            <a:endParaRPr lang="zh-CN" altLang="en-US" dirty="0">
              <a:latin typeface="Arial Unicode MS" pitchFamily="34" charset="-120"/>
              <a:ea typeface="Arial Unicode MS" pitchFamily="34" charset="-120"/>
              <a:cs typeface="Arial Unicode MS" pitchFamily="34" charset="-120"/>
            </a:endParaRPr>
          </a:p>
        </p:txBody>
      </p:sp>
      <p:sp>
        <p:nvSpPr>
          <p:cNvPr id="29" name="文字方塊 28"/>
          <p:cNvSpPr txBox="1"/>
          <p:nvPr/>
        </p:nvSpPr>
        <p:spPr>
          <a:xfrm>
            <a:off x="4802587" y="5501105"/>
            <a:ext cx="4723075" cy="738664"/>
          </a:xfrm>
          <a:prstGeom prst="rect">
            <a:avLst/>
          </a:prstGeom>
          <a:noFill/>
        </p:spPr>
        <p:txBody>
          <a:bodyPr wrap="square" rtlCol="0">
            <a:spAutoFit/>
          </a:bodyPr>
          <a:lstStyle/>
          <a:p>
            <a:pPr algn="ctr"/>
            <a:r>
              <a:rPr lang="en-US" altLang="zh-TW" sz="1400" dirty="0" smtClean="0">
                <a:latin typeface="Arial Unicode MS" pitchFamily="34" charset="-120"/>
                <a:ea typeface="Arial Unicode MS" pitchFamily="34" charset="-120"/>
                <a:cs typeface="Arial Unicode MS" pitchFamily="34" charset="-120"/>
              </a:rPr>
              <a:t>Apply Black </a:t>
            </a:r>
            <a:r>
              <a:rPr lang="en-US" altLang="zh-TW" sz="1400" dirty="0" smtClean="0">
                <a:latin typeface="Arial Unicode MS" pitchFamily="34" charset="-120"/>
                <a:ea typeface="Arial Unicode MS" pitchFamily="34" charset="-120"/>
                <a:cs typeface="Arial Unicode MS" pitchFamily="34" charset="-120"/>
              </a:rPr>
              <a:t>Box </a:t>
            </a:r>
            <a:r>
              <a:rPr lang="en-US" altLang="zh-TW" sz="1400" dirty="0" smtClean="0">
                <a:latin typeface="Arial Unicode MS" pitchFamily="34" charset="-120"/>
                <a:ea typeface="Arial Unicode MS" pitchFamily="34" charset="-120"/>
                <a:cs typeface="Arial Unicode MS" pitchFamily="34" charset="-120"/>
              </a:rPr>
              <a:t>to wired internet connection. </a:t>
            </a:r>
            <a:endParaRPr lang="en-US" altLang="zh-TW" sz="1400" dirty="0" smtClean="0">
              <a:latin typeface="Arial Unicode MS" pitchFamily="34" charset="-120"/>
              <a:ea typeface="Arial Unicode MS" pitchFamily="34" charset="-120"/>
              <a:cs typeface="Arial Unicode MS" pitchFamily="34" charset="-120"/>
            </a:endParaRPr>
          </a:p>
          <a:p>
            <a:pPr algn="ctr"/>
            <a:r>
              <a:rPr lang="en-US" altLang="zh-TW" sz="1400" dirty="0" smtClean="0">
                <a:latin typeface="Arial Unicode MS" pitchFamily="34" charset="-120"/>
                <a:ea typeface="Arial Unicode MS" pitchFamily="34" charset="-120"/>
                <a:cs typeface="Arial Unicode MS" pitchFamily="34" charset="-120"/>
              </a:rPr>
              <a:t>Switch the </a:t>
            </a:r>
            <a:r>
              <a:rPr lang="en-US" altLang="zh-TW" sz="1400" dirty="0" smtClean="0">
                <a:latin typeface="Arial Unicode MS" pitchFamily="34" charset="-120"/>
                <a:ea typeface="Arial Unicode MS" pitchFamily="34" charset="-120"/>
                <a:cs typeface="Arial Unicode MS" pitchFamily="34" charset="-120"/>
              </a:rPr>
              <a:t>side paddle </a:t>
            </a:r>
            <a:r>
              <a:rPr lang="en-US" altLang="zh-TW" sz="1400" dirty="0" smtClean="0">
                <a:latin typeface="Arial Unicode MS" pitchFamily="34" charset="-120"/>
                <a:ea typeface="Arial Unicode MS" pitchFamily="34" charset="-120"/>
                <a:cs typeface="Arial Unicode MS" pitchFamily="34" charset="-120"/>
              </a:rPr>
              <a:t>to </a:t>
            </a:r>
            <a:r>
              <a:rPr lang="en-US" altLang="zh-TW" sz="1400" dirty="0" smtClean="0">
                <a:latin typeface="Arial Unicode MS" pitchFamily="34" charset="-120"/>
                <a:ea typeface="Arial Unicode MS" pitchFamily="34" charset="-120"/>
                <a:cs typeface="Arial Unicode MS" pitchFamily="34" charset="-120"/>
              </a:rPr>
              <a:t>“AP”. </a:t>
            </a:r>
            <a:endParaRPr lang="en-US" altLang="zh-TW" sz="1400" dirty="0" smtClean="0">
              <a:latin typeface="Arial Unicode MS" pitchFamily="34" charset="-120"/>
              <a:ea typeface="Arial Unicode MS" pitchFamily="34" charset="-120"/>
              <a:cs typeface="Arial Unicode MS" pitchFamily="34" charset="-120"/>
            </a:endParaRPr>
          </a:p>
          <a:p>
            <a:pPr algn="ctr"/>
            <a:r>
              <a:rPr lang="en-US" altLang="zh-TW" sz="1400" dirty="0" smtClean="0">
                <a:latin typeface="Arial Unicode MS" pitchFamily="34" charset="-120"/>
                <a:ea typeface="Arial Unicode MS" pitchFamily="34" charset="-120"/>
                <a:cs typeface="Arial Unicode MS" pitchFamily="34" charset="-120"/>
              </a:rPr>
              <a:t>As </a:t>
            </a:r>
            <a:r>
              <a:rPr lang="en-US" altLang="zh-TW" sz="1400" dirty="0" smtClean="0">
                <a:latin typeface="Arial Unicode MS" pitchFamily="34" charset="-120"/>
                <a:ea typeface="Arial Unicode MS" pitchFamily="34" charset="-120"/>
                <a:cs typeface="Arial Unicode MS" pitchFamily="34" charset="-120"/>
              </a:rPr>
              <a:t>the AP button turned green, click it to access Settings.</a:t>
            </a:r>
            <a:endParaRPr lang="zh-TW" altLang="en-US" sz="1400" dirty="0">
              <a:latin typeface="Arial Unicode MS" pitchFamily="34" charset="-120"/>
              <a:ea typeface="Arial Unicode MS" pitchFamily="34" charset="-120"/>
              <a:cs typeface="Arial Unicode MS" pitchFamily="34" charset="-120"/>
            </a:endParaRPr>
          </a:p>
        </p:txBody>
      </p:sp>
      <p:sp>
        <p:nvSpPr>
          <p:cNvPr id="32" name="文字方塊 31"/>
          <p:cNvSpPr txBox="1"/>
          <p:nvPr/>
        </p:nvSpPr>
        <p:spPr>
          <a:xfrm>
            <a:off x="9370796" y="5457990"/>
            <a:ext cx="2649189" cy="954107"/>
          </a:xfrm>
          <a:prstGeom prst="rect">
            <a:avLst/>
          </a:prstGeom>
          <a:noFill/>
        </p:spPr>
        <p:txBody>
          <a:bodyPr wrap="square" rtlCol="0">
            <a:spAutoFit/>
          </a:bodyPr>
          <a:lstStyle/>
          <a:p>
            <a:pPr algn="ctr"/>
            <a:r>
              <a:rPr lang="en-US" altLang="zh-TW" sz="1400" dirty="0" smtClean="0">
                <a:latin typeface="Arial Unicode MS" pitchFamily="34" charset="-120"/>
                <a:ea typeface="Arial Unicode MS" pitchFamily="34" charset="-120"/>
                <a:cs typeface="Arial Unicode MS" pitchFamily="34" charset="-120"/>
              </a:rPr>
              <a:t>Choose the wired connection that corresponds to yours. Setup the internet connection for Black </a:t>
            </a:r>
            <a:r>
              <a:rPr lang="en-US" altLang="zh-TW" sz="1400" dirty="0" smtClean="0">
                <a:latin typeface="Arial Unicode MS" pitchFamily="34" charset="-120"/>
                <a:ea typeface="Arial Unicode MS" pitchFamily="34" charset="-120"/>
                <a:cs typeface="Arial Unicode MS" pitchFamily="34" charset="-120"/>
              </a:rPr>
              <a:t>Box</a:t>
            </a:r>
            <a:r>
              <a:rPr lang="en-US" altLang="zh-TW" sz="1400" dirty="0" smtClean="0">
                <a:latin typeface="Arial Unicode MS" pitchFamily="34" charset="-120"/>
                <a:ea typeface="Arial Unicode MS" pitchFamily="34" charset="-120"/>
                <a:cs typeface="Arial Unicode MS" pitchFamily="34" charset="-120"/>
              </a:rPr>
              <a:t>.</a:t>
            </a:r>
            <a:endParaRPr lang="zh-TW" altLang="zh-TW" sz="1400" dirty="0">
              <a:latin typeface="Arial Unicode MS" pitchFamily="34" charset="-120"/>
              <a:ea typeface="Arial Unicode MS" pitchFamily="34" charset="-120"/>
              <a:cs typeface="Arial Unicode MS" pitchFamily="34" charset="-120"/>
            </a:endParaRPr>
          </a:p>
        </p:txBody>
      </p:sp>
      <p:sp>
        <p:nvSpPr>
          <p:cNvPr id="36" name="文字方塊 35"/>
          <p:cNvSpPr txBox="1"/>
          <p:nvPr/>
        </p:nvSpPr>
        <p:spPr>
          <a:xfrm>
            <a:off x="814813" y="1334672"/>
            <a:ext cx="3867845" cy="830997"/>
          </a:xfrm>
          <a:prstGeom prst="rect">
            <a:avLst/>
          </a:prstGeom>
          <a:noFill/>
        </p:spPr>
        <p:txBody>
          <a:bodyPr wrap="square" rtlCol="0">
            <a:spAutoFit/>
          </a:bodyPr>
          <a:lstStyle/>
          <a:p>
            <a:pPr algn="ctr"/>
            <a:r>
              <a:rPr lang="en-US" altLang="zh-TW" sz="2400" b="1" dirty="0" smtClean="0">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Diagram for AP Mode Connection</a:t>
            </a:r>
            <a:endParaRPr lang="zh-TW" altLang="en-US" sz="2400" b="1" dirty="0">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endParaRPr>
          </a:p>
        </p:txBody>
      </p:sp>
      <p:sp>
        <p:nvSpPr>
          <p:cNvPr id="37" name="圓角矩形 36"/>
          <p:cNvSpPr/>
          <p:nvPr/>
        </p:nvSpPr>
        <p:spPr>
          <a:xfrm>
            <a:off x="2428778" y="2430651"/>
            <a:ext cx="1962153" cy="77748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TW" sz="1400" dirty="0" smtClean="0"/>
              <a:t>Ethernet Wall Jack</a:t>
            </a:r>
          </a:p>
          <a:p>
            <a:pPr algn="ctr"/>
            <a:r>
              <a:rPr lang="en-US" altLang="zh-TW" sz="1400" dirty="0"/>
              <a:t>o</a:t>
            </a:r>
            <a:r>
              <a:rPr lang="en-US" altLang="zh-TW" sz="1400" dirty="0" smtClean="0"/>
              <a:t>r</a:t>
            </a:r>
          </a:p>
          <a:p>
            <a:pPr algn="ctr"/>
            <a:r>
              <a:rPr lang="en-US" altLang="zh-TW" sz="1400" dirty="0" smtClean="0"/>
              <a:t>Router’s LAN Port</a:t>
            </a:r>
            <a:endParaRPr lang="zh-TW" altLang="en-US" sz="1400" dirty="0"/>
          </a:p>
        </p:txBody>
      </p:sp>
      <p:pic>
        <p:nvPicPr>
          <p:cNvPr id="34" name="Picture 2" descr="C:\Users\Kevin\AppData\Local\Microsoft\Windows\INetCache\IE\S7B4GHBB\radacina-cursor-hand[1].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flipH="1">
            <a:off x="6248112" y="4319455"/>
            <a:ext cx="371409" cy="48001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86528" y="2094811"/>
            <a:ext cx="4123635" cy="3495874"/>
          </a:xfrm>
          <a:prstGeom prst="rect">
            <a:avLst/>
          </a:prstGeom>
          <a:noFill/>
          <a:ln>
            <a:solidFill>
              <a:srgbClr val="00B05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pic>
        <p:nvPicPr>
          <p:cNvPr id="7" name="圖片 6"/>
          <p:cNvPicPr>
            <a:picLocks noChangeAspect="1"/>
          </p:cNvPicPr>
          <p:nvPr/>
        </p:nvPicPr>
        <p:blipFill>
          <a:blip r:embed="rId2"/>
          <a:stretch>
            <a:fillRect/>
          </a:stretch>
        </p:blipFill>
        <p:spPr>
          <a:xfrm>
            <a:off x="2116085" y="3616411"/>
            <a:ext cx="2476190" cy="1009524"/>
          </a:xfrm>
          <a:prstGeom prst="rect">
            <a:avLst/>
          </a:prstGeom>
        </p:spPr>
      </p:pic>
      <p:grpSp>
        <p:nvGrpSpPr>
          <p:cNvPr id="10" name="群組 9"/>
          <p:cNvGrpSpPr/>
          <p:nvPr/>
        </p:nvGrpSpPr>
        <p:grpSpPr>
          <a:xfrm>
            <a:off x="680153" y="2200114"/>
            <a:ext cx="1896666" cy="1049314"/>
            <a:chOff x="-56577" y="1712136"/>
            <a:chExt cx="1725712" cy="889452"/>
          </a:xfrm>
        </p:grpSpPr>
        <p:sp>
          <p:nvSpPr>
            <p:cNvPr id="11" name="AutoShape 2"/>
            <p:cNvSpPr>
              <a:spLocks noChangeArrowheads="1"/>
            </p:cNvSpPr>
            <p:nvPr/>
          </p:nvSpPr>
          <p:spPr bwMode="auto">
            <a:xfrm flipH="1">
              <a:off x="-56577" y="1712136"/>
              <a:ext cx="1725712" cy="889452"/>
            </a:xfrm>
            <a:prstGeom prst="wedgeEllipseCallout">
              <a:avLst>
                <a:gd name="adj1" fmla="val -25218"/>
                <a:gd name="adj2" fmla="val 94736"/>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pic>
          <p:nvPicPr>
            <p:cNvPr id="12" name="图片 4"/>
            <p:cNvPicPr/>
            <p:nvPr/>
          </p:nvPicPr>
          <p:blipFill>
            <a:blip r:embed="rId3" cstate="print"/>
            <a:srcRect/>
            <a:stretch>
              <a:fillRect/>
            </a:stretch>
          </p:blipFill>
          <p:spPr bwMode="auto">
            <a:xfrm>
              <a:off x="251184" y="1906711"/>
              <a:ext cx="1110191" cy="500301"/>
            </a:xfrm>
            <a:prstGeom prst="rect">
              <a:avLst/>
            </a:prstGeom>
            <a:noFill/>
            <a:ln w="9525">
              <a:noFill/>
              <a:miter lim="800000"/>
              <a:headEnd/>
              <a:tailEnd/>
            </a:ln>
          </p:spPr>
        </p:pic>
      </p:grpSp>
      <p:pic>
        <p:nvPicPr>
          <p:cNvPr id="13" name="圖片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6594651" flipH="1">
            <a:off x="1837345" y="4585120"/>
            <a:ext cx="319114" cy="319114"/>
          </a:xfrm>
          <a:prstGeom prst="rect">
            <a:avLst/>
          </a:prstGeom>
        </p:spPr>
      </p:pic>
      <p:pic>
        <p:nvPicPr>
          <p:cNvPr id="23" name="圖片 2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648540" y="4783449"/>
            <a:ext cx="966245" cy="735652"/>
          </a:xfrm>
          <a:prstGeom prst="rect">
            <a:avLst/>
          </a:prstGeom>
        </p:spPr>
      </p:pic>
      <p:pic>
        <p:nvPicPr>
          <p:cNvPr id="24" name="Picture 3"/>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590598" y="4934156"/>
            <a:ext cx="270581" cy="53439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9" name="直線接點 8"/>
          <p:cNvCxnSpPr/>
          <p:nvPr/>
        </p:nvCxnSpPr>
        <p:spPr>
          <a:xfrm>
            <a:off x="3060668" y="4625935"/>
            <a:ext cx="0" cy="237484"/>
          </a:xfrm>
          <a:prstGeom prst="line">
            <a:avLst/>
          </a:prstGeom>
        </p:spPr>
        <p:style>
          <a:lnRef idx="3">
            <a:schemeClr val="accent5"/>
          </a:lnRef>
          <a:fillRef idx="0">
            <a:schemeClr val="accent5"/>
          </a:fillRef>
          <a:effectRef idx="2">
            <a:schemeClr val="accent5"/>
          </a:effectRef>
          <a:fontRef idx="minor">
            <a:schemeClr val="tx1"/>
          </a:fontRef>
        </p:style>
      </p:cxnSp>
      <p:sp>
        <p:nvSpPr>
          <p:cNvPr id="31" name="向右箭號 30"/>
          <p:cNvSpPr/>
          <p:nvPr/>
        </p:nvSpPr>
        <p:spPr>
          <a:xfrm>
            <a:off x="8087360" y="3366135"/>
            <a:ext cx="367665" cy="542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本框 31"/>
          <p:cNvSpPr txBox="1"/>
          <p:nvPr/>
        </p:nvSpPr>
        <p:spPr>
          <a:xfrm>
            <a:off x="3081411" y="6495079"/>
            <a:ext cx="6208751" cy="646331"/>
          </a:xfrm>
          <a:prstGeom prst="rect">
            <a:avLst/>
          </a:prstGeom>
          <a:noFill/>
        </p:spPr>
        <p:txBody>
          <a:bodyPr wrap="square" rtlCol="0">
            <a:spAutoFit/>
          </a:bodyPr>
          <a:lstStyle/>
          <a:p>
            <a:r>
              <a:rPr lang="en-US" altLang="zh-CN" dirty="0" smtClean="0">
                <a:solidFill>
                  <a:srgbClr val="0070C0"/>
                </a:solidFill>
                <a:latin typeface="Arial Unicode MS" pitchFamily="34" charset="-120"/>
                <a:ea typeface="Arial Unicode MS" pitchFamily="34" charset="-120"/>
                <a:cs typeface="Arial Unicode MS" pitchFamily="34" charset="-120"/>
              </a:rPr>
              <a:t>Zebra’s Official Website</a:t>
            </a:r>
            <a:r>
              <a:rPr lang="zh-CN" altLang="en-US" dirty="0" smtClean="0">
                <a:solidFill>
                  <a:srgbClr val="0070C0"/>
                </a:solidFill>
                <a:latin typeface="Arial Unicode MS" pitchFamily="34" charset="-120"/>
                <a:ea typeface="Arial Unicode MS" pitchFamily="34" charset="-120"/>
                <a:cs typeface="Arial Unicode MS" pitchFamily="34" charset="-120"/>
              </a:rPr>
              <a:t>：</a:t>
            </a:r>
            <a:r>
              <a:rPr lang="zh-CN" altLang="en-US" dirty="0">
                <a:solidFill>
                  <a:srgbClr val="0070C0"/>
                </a:solidFill>
                <a:latin typeface="Arial Unicode MS" pitchFamily="34" charset="-120"/>
                <a:ea typeface="Arial Unicode MS" pitchFamily="34" charset="-120"/>
                <a:cs typeface="Arial Unicode MS" pitchFamily="34" charset="-120"/>
              </a:rPr>
              <a:t>http://www.zebravpnbox.com</a:t>
            </a:r>
          </a:p>
          <a:p>
            <a:endParaRPr lang="zh-CN" altLang="en-US" dirty="0">
              <a:latin typeface="Arial Unicode MS" pitchFamily="34" charset="-120"/>
              <a:ea typeface="Arial Unicode MS" pitchFamily="34" charset="-120"/>
              <a:cs typeface="Arial Unicode MS" pitchFamily="34" charset="-120"/>
            </a:endParaRPr>
          </a:p>
        </p:txBody>
      </p:sp>
      <p:sp>
        <p:nvSpPr>
          <p:cNvPr id="26" name="文字方塊 25"/>
          <p:cNvSpPr txBox="1"/>
          <p:nvPr/>
        </p:nvSpPr>
        <p:spPr>
          <a:xfrm>
            <a:off x="1162200" y="1225308"/>
            <a:ext cx="3663297" cy="830997"/>
          </a:xfrm>
          <a:prstGeom prst="rect">
            <a:avLst/>
          </a:prstGeom>
          <a:noFill/>
        </p:spPr>
        <p:txBody>
          <a:bodyPr wrap="square" rtlCol="0">
            <a:spAutoFit/>
          </a:bodyPr>
          <a:lstStyle/>
          <a:p>
            <a:pPr algn="ctr"/>
            <a:r>
              <a:rPr lang="en-US" altLang="zh-TW" sz="2400" b="1" dirty="0" smtClean="0">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Diagram for WISP Mode Connection </a:t>
            </a:r>
            <a:endParaRPr lang="zh-TW" altLang="en-US" sz="2400" b="1" dirty="0">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endParaRPr>
          </a:p>
        </p:txBody>
      </p:sp>
      <p:sp>
        <p:nvSpPr>
          <p:cNvPr id="27" name="文字方塊 26"/>
          <p:cNvSpPr txBox="1"/>
          <p:nvPr/>
        </p:nvSpPr>
        <p:spPr>
          <a:xfrm>
            <a:off x="3889717" y="5715347"/>
            <a:ext cx="4719711" cy="738664"/>
          </a:xfrm>
          <a:prstGeom prst="rect">
            <a:avLst/>
          </a:prstGeom>
          <a:noFill/>
        </p:spPr>
        <p:txBody>
          <a:bodyPr wrap="square" rtlCol="0">
            <a:spAutoFit/>
          </a:bodyPr>
          <a:lstStyle/>
          <a:p>
            <a:pPr algn="ctr"/>
            <a:r>
              <a:rPr lang="en-US" altLang="zh-TW" sz="1400" dirty="0" smtClean="0">
                <a:latin typeface="Arial Unicode MS" pitchFamily="34" charset="-120"/>
                <a:ea typeface="Arial Unicode MS" pitchFamily="34" charset="-120"/>
                <a:cs typeface="Arial Unicode MS" pitchFamily="34" charset="-120"/>
              </a:rPr>
              <a:t>Apply Black </a:t>
            </a:r>
            <a:r>
              <a:rPr lang="en-US" altLang="zh-TW" sz="1400" dirty="0" smtClean="0">
                <a:latin typeface="Arial Unicode MS" pitchFamily="34" charset="-120"/>
                <a:ea typeface="Arial Unicode MS" pitchFamily="34" charset="-120"/>
                <a:cs typeface="Arial Unicode MS" pitchFamily="34" charset="-120"/>
              </a:rPr>
              <a:t>Box </a:t>
            </a:r>
            <a:r>
              <a:rPr lang="en-US" altLang="zh-TW" sz="1400" dirty="0" smtClean="0">
                <a:latin typeface="Arial Unicode MS" pitchFamily="34" charset="-120"/>
                <a:ea typeface="Arial Unicode MS" pitchFamily="34" charset="-120"/>
                <a:cs typeface="Arial Unicode MS" pitchFamily="34" charset="-120"/>
              </a:rPr>
              <a:t>to wireless internet connection.</a:t>
            </a:r>
          </a:p>
          <a:p>
            <a:pPr algn="ctr"/>
            <a:r>
              <a:rPr lang="en-US" altLang="zh-TW" sz="1400" dirty="0" smtClean="0">
                <a:latin typeface="Arial Unicode MS" pitchFamily="34" charset="-120"/>
                <a:ea typeface="Arial Unicode MS" pitchFamily="34" charset="-120"/>
                <a:cs typeface="Arial Unicode MS" pitchFamily="34" charset="-120"/>
              </a:rPr>
              <a:t>Switch the side paddle </a:t>
            </a:r>
            <a:r>
              <a:rPr lang="en-US" altLang="zh-TW" sz="1400" dirty="0" smtClean="0">
                <a:latin typeface="Arial Unicode MS" pitchFamily="34" charset="-120"/>
                <a:ea typeface="Arial Unicode MS" pitchFamily="34" charset="-120"/>
                <a:cs typeface="Arial Unicode MS" pitchFamily="34" charset="-120"/>
              </a:rPr>
              <a:t>to “WISP”.</a:t>
            </a:r>
          </a:p>
          <a:p>
            <a:pPr algn="ctr"/>
            <a:r>
              <a:rPr lang="en-US" altLang="zh-TW" sz="1400" dirty="0" smtClean="0">
                <a:latin typeface="Arial Unicode MS" pitchFamily="34" charset="-120"/>
                <a:ea typeface="Arial Unicode MS" pitchFamily="34" charset="-120"/>
                <a:cs typeface="Arial Unicode MS" pitchFamily="34" charset="-120"/>
              </a:rPr>
              <a:t>As the Wi-Fi button turns green, click it to access Settings.</a:t>
            </a:r>
            <a:endParaRPr lang="zh-TW" altLang="en-US" sz="1400" dirty="0">
              <a:latin typeface="Arial Unicode MS" pitchFamily="34" charset="-120"/>
              <a:ea typeface="Arial Unicode MS" pitchFamily="34" charset="-120"/>
              <a:cs typeface="Arial Unicode MS" pitchFamily="34" charset="-120"/>
            </a:endParaRPr>
          </a:p>
        </p:txBody>
      </p:sp>
      <p:sp>
        <p:nvSpPr>
          <p:cNvPr id="32" name="文字方塊 31"/>
          <p:cNvSpPr txBox="1"/>
          <p:nvPr/>
        </p:nvSpPr>
        <p:spPr>
          <a:xfrm>
            <a:off x="8594102" y="5660338"/>
            <a:ext cx="3597898" cy="1015663"/>
          </a:xfrm>
          <a:prstGeom prst="rect">
            <a:avLst/>
          </a:prstGeom>
          <a:noFill/>
        </p:spPr>
        <p:txBody>
          <a:bodyPr wrap="square" rtlCol="0">
            <a:spAutoFit/>
          </a:bodyPr>
          <a:lstStyle/>
          <a:p>
            <a:pPr algn="ctr"/>
            <a:r>
              <a:rPr lang="en-US" altLang="zh-CN" sz="1200" dirty="0" smtClean="0">
                <a:latin typeface="Arial Unicode MS" pitchFamily="34" charset="-120"/>
                <a:ea typeface="Arial Unicode MS" pitchFamily="34" charset="-120"/>
                <a:cs typeface="Arial Unicode MS" pitchFamily="34" charset="-120"/>
              </a:rPr>
              <a:t>Select the correct Wi-Fi name and type in the password. Click the “Connect” button to connect to the Internet.</a:t>
            </a:r>
            <a:endParaRPr lang="zh-CN" altLang="zh-TW" sz="1200" dirty="0" smtClean="0">
              <a:latin typeface="Arial Unicode MS" pitchFamily="34" charset="-120"/>
              <a:ea typeface="Arial Unicode MS" pitchFamily="34" charset="-120"/>
              <a:cs typeface="Arial Unicode MS" pitchFamily="34" charset="-120"/>
            </a:endParaRPr>
          </a:p>
          <a:p>
            <a:pPr algn="ctr"/>
            <a:r>
              <a:rPr lang="en-US" altLang="zh-CN" sz="1200" dirty="0" smtClean="0">
                <a:solidFill>
                  <a:srgbClr val="0070C0"/>
                </a:solidFill>
                <a:latin typeface="Arial Unicode MS" pitchFamily="34" charset="-120"/>
                <a:ea typeface="Arial Unicode MS" pitchFamily="34" charset="-120"/>
                <a:cs typeface="Arial Unicode MS" pitchFamily="34" charset="-120"/>
              </a:rPr>
              <a:t>●If the Wi-Fi disconnects afterwards, please wait for 30 sec and reconnect to Black </a:t>
            </a:r>
            <a:r>
              <a:rPr lang="en-US" altLang="zh-CN" sz="1200" dirty="0" smtClean="0">
                <a:solidFill>
                  <a:srgbClr val="0070C0"/>
                </a:solidFill>
                <a:latin typeface="Arial Unicode MS" pitchFamily="34" charset="-120"/>
                <a:ea typeface="Arial Unicode MS" pitchFamily="34" charset="-120"/>
                <a:cs typeface="Arial Unicode MS" pitchFamily="34" charset="-120"/>
              </a:rPr>
              <a:t>Box.</a:t>
            </a:r>
            <a:endParaRPr lang="en-US" altLang="zh-CN" sz="1200" dirty="0" smtClean="0">
              <a:solidFill>
                <a:srgbClr val="0070C0"/>
              </a:solidFill>
              <a:latin typeface="Arial Unicode MS" pitchFamily="34" charset="-120"/>
              <a:ea typeface="Arial Unicode MS" pitchFamily="34" charset="-120"/>
              <a:cs typeface="Arial Unicode MS" pitchFamily="34" charset="-120"/>
            </a:endParaRPr>
          </a:p>
        </p:txBody>
      </p:sp>
      <p:sp>
        <p:nvSpPr>
          <p:cNvPr id="33" name="文字方塊 1"/>
          <p:cNvSpPr txBox="1"/>
          <p:nvPr/>
        </p:nvSpPr>
        <p:spPr>
          <a:xfrm>
            <a:off x="244288" y="273826"/>
            <a:ext cx="1451038" cy="461665"/>
          </a:xfrm>
          <a:prstGeom prst="rect">
            <a:avLst/>
          </a:prstGeom>
          <a:noFill/>
        </p:spPr>
        <p:txBody>
          <a:bodyPr wrap="none" rtlCol="0">
            <a:spAutoFit/>
          </a:bodyPr>
          <a:lstStyle/>
          <a:p>
            <a:pPr algn="ctr"/>
            <a:r>
              <a:rPr lang="en-US" altLang="zh-TW"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Use VPN</a:t>
            </a:r>
          </a:p>
        </p:txBody>
      </p:sp>
      <p:sp>
        <p:nvSpPr>
          <p:cNvPr id="34" name="文本框 1"/>
          <p:cNvSpPr txBox="1"/>
          <p:nvPr/>
        </p:nvSpPr>
        <p:spPr>
          <a:xfrm>
            <a:off x="748665" y="5735427"/>
            <a:ext cx="2937510" cy="738664"/>
          </a:xfrm>
          <a:prstGeom prst="rect">
            <a:avLst/>
          </a:prstGeom>
          <a:noFill/>
        </p:spPr>
        <p:txBody>
          <a:bodyPr wrap="square" rtlCol="0">
            <a:spAutoFit/>
          </a:bodyPr>
          <a:lstStyle/>
          <a:p>
            <a:r>
              <a:rPr lang="en-US" altLang="zh-CN" sz="1400" dirty="0" smtClean="0">
                <a:solidFill>
                  <a:srgbClr val="0070C0"/>
                </a:solidFill>
                <a:latin typeface="Arial Unicode MS" pitchFamily="34" charset="-120"/>
                <a:ea typeface="Arial Unicode MS" pitchFamily="34" charset="-120"/>
                <a:cs typeface="Arial Unicode MS" pitchFamily="34" charset="-120"/>
                <a:sym typeface="+mn-ea"/>
              </a:rPr>
              <a:t>●</a:t>
            </a:r>
            <a:r>
              <a:rPr lang="en-US" altLang="zh-CN" sz="1400" dirty="0" smtClean="0">
                <a:solidFill>
                  <a:srgbClr val="0070C0"/>
                </a:solidFill>
                <a:latin typeface="Arial Unicode MS" pitchFamily="34" charset="-120"/>
                <a:ea typeface="Arial Unicode MS" pitchFamily="34" charset="-120"/>
                <a:cs typeface="Arial Unicode MS" pitchFamily="34" charset="-120"/>
              </a:rPr>
              <a:t>The Black </a:t>
            </a:r>
            <a:r>
              <a:rPr lang="en-US" altLang="zh-CN" sz="1400" dirty="0" smtClean="0">
                <a:solidFill>
                  <a:srgbClr val="0070C0"/>
                </a:solidFill>
                <a:latin typeface="Arial Unicode MS" pitchFamily="34" charset="-120"/>
                <a:ea typeface="Arial Unicode MS" pitchFamily="34" charset="-120"/>
                <a:cs typeface="Arial Unicode MS" pitchFamily="34" charset="-120"/>
              </a:rPr>
              <a:t>Box </a:t>
            </a:r>
            <a:r>
              <a:rPr lang="en-US" altLang="zh-CN" sz="1400" dirty="0" smtClean="0">
                <a:solidFill>
                  <a:srgbClr val="0070C0"/>
                </a:solidFill>
                <a:latin typeface="Arial Unicode MS" pitchFamily="34" charset="-120"/>
                <a:ea typeface="Arial Unicode MS" pitchFamily="34" charset="-120"/>
                <a:cs typeface="Arial Unicode MS" pitchFamily="34" charset="-120"/>
              </a:rPr>
              <a:t>will automatically memorize the password of previous Wi-Fi connections.</a:t>
            </a:r>
            <a:endParaRPr lang="en-US" altLang="zh-CN" sz="1400" dirty="0">
              <a:solidFill>
                <a:srgbClr val="0070C0"/>
              </a:solidFill>
              <a:latin typeface="Arial Unicode MS" pitchFamily="34" charset="-120"/>
              <a:ea typeface="Arial Unicode MS" pitchFamily="34" charset="-120"/>
              <a:cs typeface="Arial Unicode MS" pitchFamily="34" charset="-120"/>
            </a:endParaRPr>
          </a:p>
        </p:txBody>
      </p:sp>
      <p:pic>
        <p:nvPicPr>
          <p:cNvPr id="22" name="圖片 21" descr="4.jpg"/>
          <p:cNvPicPr>
            <a:picLocks noChangeAspect="1"/>
          </p:cNvPicPr>
          <p:nvPr/>
        </p:nvPicPr>
        <p:blipFill>
          <a:blip r:embed="rId7"/>
          <a:srcRect t="3936" b="10069"/>
          <a:stretch>
            <a:fillRect/>
          </a:stretch>
        </p:blipFill>
        <p:spPr>
          <a:xfrm>
            <a:off x="4826443" y="836826"/>
            <a:ext cx="3172570" cy="4848357"/>
          </a:xfrm>
          <a:prstGeom prst="rect">
            <a:avLst/>
          </a:prstGeom>
        </p:spPr>
      </p:pic>
      <p:pic>
        <p:nvPicPr>
          <p:cNvPr id="25" name="圖片 24" descr="5.jpg"/>
          <p:cNvPicPr>
            <a:picLocks noChangeAspect="1"/>
          </p:cNvPicPr>
          <p:nvPr/>
        </p:nvPicPr>
        <p:blipFill>
          <a:blip r:embed="rId8"/>
          <a:srcRect t="4158" b="7981"/>
          <a:stretch>
            <a:fillRect/>
          </a:stretch>
        </p:blipFill>
        <p:spPr>
          <a:xfrm>
            <a:off x="8692072" y="834885"/>
            <a:ext cx="3070819" cy="4794637"/>
          </a:xfrm>
          <a:prstGeom prst="rect">
            <a:avLst/>
          </a:prstGeom>
        </p:spPr>
      </p:pic>
      <p:pic>
        <p:nvPicPr>
          <p:cNvPr id="29" name="Picture 2" descr="C:\Users\Kevin\AppData\Local\Microsoft\Windows\INetCache\IE\S7B4GHBB\radacina-cursor-hand[1].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flipH="1">
            <a:off x="6383284" y="4269011"/>
            <a:ext cx="367373" cy="47479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1706209" y="2342490"/>
            <a:ext cx="1807054" cy="923761"/>
            <a:chOff x="1196623" y="3633413"/>
            <a:chExt cx="1807054" cy="923761"/>
          </a:xfrm>
        </p:grpSpPr>
        <p:sp>
          <p:nvSpPr>
            <p:cNvPr id="8" name="AutoShape 2"/>
            <p:cNvSpPr>
              <a:spLocks noChangeArrowheads="1"/>
            </p:cNvSpPr>
            <p:nvPr/>
          </p:nvSpPr>
          <p:spPr bwMode="auto">
            <a:xfrm flipH="1">
              <a:off x="1196623" y="3633413"/>
              <a:ext cx="1807054" cy="923761"/>
            </a:xfrm>
            <a:prstGeom prst="wedgeEllipseCallout">
              <a:avLst>
                <a:gd name="adj1" fmla="val -25218"/>
                <a:gd name="adj2" fmla="val 94736"/>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pic>
          <p:nvPicPr>
            <p:cNvPr id="9" name="图片 1"/>
            <p:cNvPicPr/>
            <p:nvPr/>
          </p:nvPicPr>
          <p:blipFill>
            <a:blip r:embed="rId2" cstate="print"/>
            <a:srcRect/>
            <a:stretch>
              <a:fillRect/>
            </a:stretch>
          </p:blipFill>
          <p:spPr bwMode="auto">
            <a:xfrm>
              <a:off x="1518890" y="3831127"/>
              <a:ext cx="1162520" cy="528332"/>
            </a:xfrm>
            <a:prstGeom prst="rect">
              <a:avLst/>
            </a:prstGeom>
            <a:noFill/>
            <a:ln w="9525">
              <a:noFill/>
              <a:miter lim="800000"/>
              <a:headEnd/>
              <a:tailEnd/>
            </a:ln>
          </p:spPr>
        </p:pic>
      </p:grpSp>
      <p:pic>
        <p:nvPicPr>
          <p:cNvPr id="10" name="圖片 9"/>
          <p:cNvPicPr>
            <a:picLocks noChangeAspect="1"/>
          </p:cNvPicPr>
          <p:nvPr/>
        </p:nvPicPr>
        <p:blipFill>
          <a:blip r:embed="rId3"/>
          <a:stretch>
            <a:fillRect/>
          </a:stretch>
        </p:blipFill>
        <p:spPr>
          <a:xfrm>
            <a:off x="3097108" y="3572189"/>
            <a:ext cx="2476190" cy="1009524"/>
          </a:xfrm>
          <a:prstGeom prst="rect">
            <a:avLst/>
          </a:prstGeom>
        </p:spPr>
      </p:pic>
      <p:sp>
        <p:nvSpPr>
          <p:cNvPr id="16" name="矩形 15"/>
          <p:cNvSpPr/>
          <p:nvPr/>
        </p:nvSpPr>
        <p:spPr>
          <a:xfrm>
            <a:off x="1596435" y="2215747"/>
            <a:ext cx="4026703" cy="3349488"/>
          </a:xfrm>
          <a:prstGeom prst="rect">
            <a:avLst/>
          </a:prstGeom>
          <a:noFill/>
          <a:ln>
            <a:solidFill>
              <a:srgbClr val="00B05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pic>
        <p:nvPicPr>
          <p:cNvPr id="18" name="圖片 1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rot="5400000">
            <a:off x="4390915" y="2342490"/>
            <a:ext cx="1232223" cy="1232223"/>
          </a:xfrm>
          <a:prstGeom prst="rect">
            <a:avLst/>
          </a:prstGeom>
        </p:spPr>
      </p:pic>
      <p:pic>
        <p:nvPicPr>
          <p:cNvPr id="19" name="圖片 1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1309292" flipH="1">
            <a:off x="4227980" y="2319308"/>
            <a:ext cx="513644" cy="513644"/>
          </a:xfrm>
          <a:prstGeom prst="rect">
            <a:avLst/>
          </a:prstGeom>
        </p:spPr>
      </p:pic>
      <p:pic>
        <p:nvPicPr>
          <p:cNvPr id="22" name="圖片 21"/>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598932" y="4748425"/>
            <a:ext cx="966245" cy="735652"/>
          </a:xfrm>
          <a:prstGeom prst="rect">
            <a:avLst/>
          </a:prstGeom>
        </p:spPr>
      </p:pic>
      <p:pic>
        <p:nvPicPr>
          <p:cNvPr id="23" name="Picture 3"/>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574424" y="4870206"/>
            <a:ext cx="270581" cy="53439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12" name="直線接點 11"/>
          <p:cNvCxnSpPr/>
          <p:nvPr/>
        </p:nvCxnSpPr>
        <p:spPr>
          <a:xfrm>
            <a:off x="4051153" y="4574681"/>
            <a:ext cx="0" cy="237484"/>
          </a:xfrm>
          <a:prstGeom prst="line">
            <a:avLst/>
          </a:prstGeom>
        </p:spPr>
        <p:style>
          <a:lnRef idx="3">
            <a:schemeClr val="accent5"/>
          </a:lnRef>
          <a:fillRef idx="0">
            <a:schemeClr val="accent5"/>
          </a:fillRef>
          <a:effectRef idx="2">
            <a:schemeClr val="accent5"/>
          </a:effectRef>
          <a:fontRef idx="minor">
            <a:schemeClr val="tx1"/>
          </a:fontRef>
        </p:style>
      </p:cxnSp>
      <p:pic>
        <p:nvPicPr>
          <p:cNvPr id="25" name="圖片 24"/>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rot="16594651" flipH="1">
            <a:off x="2787737" y="4533865"/>
            <a:ext cx="319114" cy="319114"/>
          </a:xfrm>
          <a:prstGeom prst="rect">
            <a:avLst/>
          </a:prstGeom>
        </p:spPr>
      </p:pic>
      <p:sp>
        <p:nvSpPr>
          <p:cNvPr id="21" name="文字方塊 20"/>
          <p:cNvSpPr txBox="1"/>
          <p:nvPr/>
        </p:nvSpPr>
        <p:spPr>
          <a:xfrm>
            <a:off x="1730907" y="1035153"/>
            <a:ext cx="3639588" cy="830997"/>
          </a:xfrm>
          <a:prstGeom prst="rect">
            <a:avLst/>
          </a:prstGeom>
          <a:noFill/>
        </p:spPr>
        <p:txBody>
          <a:bodyPr wrap="square" rtlCol="0">
            <a:spAutoFit/>
          </a:bodyPr>
          <a:lstStyle/>
          <a:p>
            <a:pPr algn="ctr"/>
            <a:r>
              <a:rPr lang="en-US" altLang="zh-TW" sz="2400" b="1" dirty="0" smtClean="0">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Diagram for 3G/4G Mode Connection</a:t>
            </a:r>
            <a:endParaRPr lang="zh-TW" altLang="en-US" sz="2400" b="1" dirty="0">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endParaRPr>
          </a:p>
        </p:txBody>
      </p:sp>
      <p:sp>
        <p:nvSpPr>
          <p:cNvPr id="26" name="文字方塊 25"/>
          <p:cNvSpPr txBox="1"/>
          <p:nvPr/>
        </p:nvSpPr>
        <p:spPr>
          <a:xfrm>
            <a:off x="5932243" y="5546855"/>
            <a:ext cx="4548188" cy="954107"/>
          </a:xfrm>
          <a:prstGeom prst="rect">
            <a:avLst/>
          </a:prstGeom>
          <a:noFill/>
        </p:spPr>
        <p:txBody>
          <a:bodyPr wrap="square" rtlCol="0">
            <a:spAutoFit/>
          </a:bodyPr>
          <a:lstStyle/>
          <a:p>
            <a:pPr algn="ctr"/>
            <a:r>
              <a:rPr lang="en-US" altLang="zh-TW" sz="1400" dirty="0" smtClean="0">
                <a:latin typeface="Arial Unicode MS" pitchFamily="34" charset="-120"/>
                <a:ea typeface="Arial Unicode MS" pitchFamily="34" charset="-120"/>
                <a:cs typeface="Arial Unicode MS" pitchFamily="34" charset="-120"/>
              </a:rPr>
              <a:t>Apply Black </a:t>
            </a:r>
            <a:r>
              <a:rPr lang="en-US" altLang="zh-TW" sz="1400" dirty="0" smtClean="0">
                <a:latin typeface="Arial Unicode MS" pitchFamily="34" charset="-120"/>
                <a:ea typeface="Arial Unicode MS" pitchFamily="34" charset="-120"/>
                <a:cs typeface="Arial Unicode MS" pitchFamily="34" charset="-120"/>
              </a:rPr>
              <a:t>Box </a:t>
            </a:r>
            <a:r>
              <a:rPr lang="en-US" altLang="zh-TW" sz="1400" dirty="0" smtClean="0">
                <a:latin typeface="Arial Unicode MS" pitchFamily="34" charset="-120"/>
                <a:ea typeface="Arial Unicode MS" pitchFamily="34" charset="-120"/>
                <a:cs typeface="Arial Unicode MS" pitchFamily="34" charset="-120"/>
              </a:rPr>
              <a:t>to 3G/4G network card connection.</a:t>
            </a:r>
          </a:p>
          <a:p>
            <a:pPr algn="ctr"/>
            <a:r>
              <a:rPr lang="en-US" altLang="zh-TW" sz="1400" dirty="0" smtClean="0">
                <a:latin typeface="Arial Unicode MS" pitchFamily="34" charset="-120"/>
                <a:ea typeface="Arial Unicode MS" pitchFamily="34" charset="-120"/>
                <a:cs typeface="Arial Unicode MS" pitchFamily="34" charset="-120"/>
              </a:rPr>
              <a:t>Switch the side paddle </a:t>
            </a:r>
            <a:r>
              <a:rPr lang="en-US" altLang="zh-TW" sz="1400" dirty="0" smtClean="0">
                <a:latin typeface="Arial Unicode MS" pitchFamily="34" charset="-120"/>
                <a:ea typeface="Arial Unicode MS" pitchFamily="34" charset="-120"/>
                <a:cs typeface="Arial Unicode MS" pitchFamily="34" charset="-120"/>
              </a:rPr>
              <a:t>to “3G/4G”.</a:t>
            </a:r>
          </a:p>
          <a:p>
            <a:pPr algn="ctr"/>
            <a:r>
              <a:rPr lang="en-US" altLang="zh-TW" sz="1400" dirty="0" smtClean="0">
                <a:latin typeface="Arial Unicode MS" pitchFamily="34" charset="-120"/>
                <a:ea typeface="Arial Unicode MS" pitchFamily="34" charset="-120"/>
                <a:cs typeface="Arial Unicode MS" pitchFamily="34" charset="-120"/>
              </a:rPr>
              <a:t>As the “3G/4G” button turns green, insert 3G/4G network card to connect to the Internet.</a:t>
            </a:r>
            <a:endParaRPr lang="zh-TW" altLang="en-US" sz="1400" dirty="0">
              <a:latin typeface="Arial Unicode MS" pitchFamily="34" charset="-120"/>
              <a:ea typeface="Arial Unicode MS" pitchFamily="34" charset="-120"/>
              <a:cs typeface="Arial Unicode MS" pitchFamily="34" charset="-120"/>
            </a:endParaRPr>
          </a:p>
        </p:txBody>
      </p:sp>
      <p:sp>
        <p:nvSpPr>
          <p:cNvPr id="29" name="文字方塊 1"/>
          <p:cNvSpPr txBox="1"/>
          <p:nvPr/>
        </p:nvSpPr>
        <p:spPr>
          <a:xfrm>
            <a:off x="236443" y="273826"/>
            <a:ext cx="1451038" cy="461665"/>
          </a:xfrm>
          <a:prstGeom prst="rect">
            <a:avLst/>
          </a:prstGeom>
          <a:noFill/>
        </p:spPr>
        <p:txBody>
          <a:bodyPr wrap="none" rtlCol="0">
            <a:spAutoFit/>
          </a:bodyPr>
          <a:lstStyle/>
          <a:p>
            <a:pPr algn="ctr"/>
            <a:r>
              <a:rPr lang="en-US" altLang="zh-TW"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Use VPN</a:t>
            </a:r>
            <a:endParaRPr lang="zh-TW" altLang="en-US" sz="2400" b="1" dirty="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endParaRPr>
          </a:p>
        </p:txBody>
      </p:sp>
      <p:sp>
        <p:nvSpPr>
          <p:cNvPr id="30" name="文本框 31"/>
          <p:cNvSpPr txBox="1"/>
          <p:nvPr/>
        </p:nvSpPr>
        <p:spPr>
          <a:xfrm>
            <a:off x="3081411" y="6495079"/>
            <a:ext cx="6208751" cy="646331"/>
          </a:xfrm>
          <a:prstGeom prst="rect">
            <a:avLst/>
          </a:prstGeom>
          <a:noFill/>
        </p:spPr>
        <p:txBody>
          <a:bodyPr wrap="square" rtlCol="0">
            <a:spAutoFit/>
          </a:bodyPr>
          <a:lstStyle/>
          <a:p>
            <a:r>
              <a:rPr lang="en-US" altLang="zh-CN" dirty="0" smtClean="0">
                <a:solidFill>
                  <a:srgbClr val="0070C0"/>
                </a:solidFill>
                <a:latin typeface="Arial Unicode MS" pitchFamily="34" charset="-120"/>
                <a:ea typeface="Arial Unicode MS" pitchFamily="34" charset="-120"/>
                <a:cs typeface="Arial Unicode MS" pitchFamily="34" charset="-120"/>
              </a:rPr>
              <a:t>Zebra’s Official Website</a:t>
            </a:r>
            <a:r>
              <a:rPr lang="zh-CN" altLang="en-US" dirty="0" smtClean="0">
                <a:solidFill>
                  <a:srgbClr val="0070C0"/>
                </a:solidFill>
                <a:latin typeface="Arial Unicode MS" pitchFamily="34" charset="-120"/>
                <a:ea typeface="Arial Unicode MS" pitchFamily="34" charset="-120"/>
                <a:cs typeface="Arial Unicode MS" pitchFamily="34" charset="-120"/>
              </a:rPr>
              <a:t>：</a:t>
            </a:r>
            <a:r>
              <a:rPr lang="zh-CN" altLang="en-US" dirty="0">
                <a:solidFill>
                  <a:srgbClr val="0070C0"/>
                </a:solidFill>
                <a:latin typeface="Arial Unicode MS" pitchFamily="34" charset="-120"/>
                <a:ea typeface="Arial Unicode MS" pitchFamily="34" charset="-120"/>
                <a:cs typeface="Arial Unicode MS" pitchFamily="34" charset="-120"/>
              </a:rPr>
              <a:t>http://www.zebravpnbox.com</a:t>
            </a:r>
          </a:p>
          <a:p>
            <a:endParaRPr lang="zh-CN" altLang="en-US" dirty="0">
              <a:latin typeface="Arial Unicode MS" pitchFamily="34" charset="-120"/>
              <a:ea typeface="Arial Unicode MS" pitchFamily="34" charset="-120"/>
              <a:cs typeface="Arial Unicode MS" pitchFamily="34" charset="-120"/>
            </a:endParaRPr>
          </a:p>
        </p:txBody>
      </p:sp>
      <p:pic>
        <p:nvPicPr>
          <p:cNvPr id="20" name="圖片 19" descr="6.jpg"/>
          <p:cNvPicPr>
            <a:picLocks noChangeAspect="1"/>
          </p:cNvPicPr>
          <p:nvPr/>
        </p:nvPicPr>
        <p:blipFill>
          <a:blip r:embed="rId9"/>
          <a:srcRect t="4064" b="8919"/>
          <a:stretch>
            <a:fillRect/>
          </a:stretch>
        </p:blipFill>
        <p:spPr>
          <a:xfrm>
            <a:off x="6512068" y="404620"/>
            <a:ext cx="3275987" cy="5065878"/>
          </a:xfrm>
          <a:prstGeom prst="rect">
            <a:avLst/>
          </a:prstGeom>
        </p:spPr>
      </p:pic>
      <p:pic>
        <p:nvPicPr>
          <p:cNvPr id="24" name="Picture 2" descr="C:\Users\Kevin\AppData\Local\Microsoft\Windows\INetCache\IE\S7B4GHBB\radacina-cursor-hand[1].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flipH="1">
            <a:off x="9086727" y="4531404"/>
            <a:ext cx="367373" cy="47479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descr="7.jpg"/>
          <p:cNvPicPr>
            <a:picLocks noChangeAspect="1"/>
          </p:cNvPicPr>
          <p:nvPr/>
        </p:nvPicPr>
        <p:blipFill>
          <a:blip r:embed="rId2"/>
          <a:srcRect t="4313" b="18053"/>
          <a:stretch>
            <a:fillRect/>
          </a:stretch>
        </p:blipFill>
        <p:spPr>
          <a:xfrm>
            <a:off x="2894225" y="754525"/>
            <a:ext cx="3395256" cy="4684167"/>
          </a:xfrm>
          <a:prstGeom prst="rect">
            <a:avLst/>
          </a:prstGeom>
        </p:spPr>
      </p:pic>
      <p:cxnSp>
        <p:nvCxnSpPr>
          <p:cNvPr id="12" name="直線接點 11"/>
          <p:cNvCxnSpPr/>
          <p:nvPr/>
        </p:nvCxnSpPr>
        <p:spPr>
          <a:xfrm>
            <a:off x="4051153" y="4574681"/>
            <a:ext cx="0" cy="237484"/>
          </a:xfrm>
          <a:prstGeom prst="line">
            <a:avLst/>
          </a:prstGeom>
        </p:spPr>
        <p:style>
          <a:lnRef idx="3">
            <a:schemeClr val="accent5"/>
          </a:lnRef>
          <a:fillRef idx="0">
            <a:schemeClr val="accent5"/>
          </a:fillRef>
          <a:effectRef idx="2">
            <a:schemeClr val="accent5"/>
          </a:effectRef>
          <a:fontRef idx="minor">
            <a:schemeClr val="tx1"/>
          </a:fontRef>
        </p:style>
      </p:cxnSp>
      <p:sp>
        <p:nvSpPr>
          <p:cNvPr id="7" name="圆角矩形 6"/>
          <p:cNvSpPr/>
          <p:nvPr/>
        </p:nvSpPr>
        <p:spPr>
          <a:xfrm>
            <a:off x="3288941" y="4866199"/>
            <a:ext cx="2563219" cy="42462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36" name="Picture 2" descr="C:\Users\Kevin\AppData\Local\Microsoft\Windows\INetCache\IE\S7B4GHBB\radacina-cursor-hand[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2786822" y="3516133"/>
            <a:ext cx="401320" cy="51943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文本框 31"/>
          <p:cNvSpPr txBox="1"/>
          <p:nvPr/>
        </p:nvSpPr>
        <p:spPr>
          <a:xfrm>
            <a:off x="3081411" y="6495079"/>
            <a:ext cx="6208751" cy="646331"/>
          </a:xfrm>
          <a:prstGeom prst="rect">
            <a:avLst/>
          </a:prstGeom>
          <a:noFill/>
        </p:spPr>
        <p:txBody>
          <a:bodyPr wrap="square" rtlCol="0">
            <a:spAutoFit/>
          </a:bodyPr>
          <a:lstStyle/>
          <a:p>
            <a:r>
              <a:rPr lang="en-US" altLang="zh-CN" dirty="0" smtClean="0">
                <a:solidFill>
                  <a:srgbClr val="0070C0"/>
                </a:solidFill>
                <a:latin typeface="Arial Unicode MS" pitchFamily="34" charset="-120"/>
                <a:ea typeface="Arial Unicode MS" pitchFamily="34" charset="-120"/>
                <a:cs typeface="Arial Unicode MS" pitchFamily="34" charset="-120"/>
              </a:rPr>
              <a:t>Zebra’s Official Website</a:t>
            </a:r>
            <a:r>
              <a:rPr lang="zh-CN" altLang="en-US" dirty="0" smtClean="0">
                <a:solidFill>
                  <a:srgbClr val="0070C0"/>
                </a:solidFill>
                <a:latin typeface="Arial Unicode MS" pitchFamily="34" charset="-120"/>
                <a:ea typeface="Arial Unicode MS" pitchFamily="34" charset="-120"/>
                <a:cs typeface="Arial Unicode MS" pitchFamily="34" charset="-120"/>
              </a:rPr>
              <a:t>：</a:t>
            </a:r>
            <a:r>
              <a:rPr lang="zh-CN" altLang="en-US" dirty="0">
                <a:solidFill>
                  <a:srgbClr val="0070C0"/>
                </a:solidFill>
                <a:latin typeface="Arial Unicode MS" pitchFamily="34" charset="-120"/>
                <a:ea typeface="Arial Unicode MS" pitchFamily="34" charset="-120"/>
                <a:cs typeface="Arial Unicode MS" pitchFamily="34" charset="-120"/>
              </a:rPr>
              <a:t>http://www.zebravpnbox.com</a:t>
            </a:r>
          </a:p>
          <a:p>
            <a:endParaRPr lang="zh-CN" altLang="en-US" dirty="0">
              <a:latin typeface="Arial Unicode MS" pitchFamily="34" charset="-120"/>
              <a:ea typeface="Arial Unicode MS" pitchFamily="34" charset="-120"/>
              <a:cs typeface="Arial Unicode MS" pitchFamily="34" charset="-120"/>
            </a:endParaRPr>
          </a:p>
        </p:txBody>
      </p:sp>
      <p:sp>
        <p:nvSpPr>
          <p:cNvPr id="13" name="文字方塊 12"/>
          <p:cNvSpPr txBox="1"/>
          <p:nvPr/>
        </p:nvSpPr>
        <p:spPr>
          <a:xfrm>
            <a:off x="2765207" y="5560617"/>
            <a:ext cx="7456155" cy="523220"/>
          </a:xfrm>
          <a:prstGeom prst="rect">
            <a:avLst/>
          </a:prstGeom>
          <a:noFill/>
        </p:spPr>
        <p:txBody>
          <a:bodyPr wrap="square" rtlCol="0">
            <a:spAutoFit/>
          </a:bodyPr>
          <a:lstStyle/>
          <a:p>
            <a:pPr algn="ctr"/>
            <a:r>
              <a:rPr lang="en-US" altLang="zh-CN" sz="1400" dirty="0" smtClean="0">
                <a:latin typeface="Arial Unicode MS" pitchFamily="34" charset="-120"/>
                <a:ea typeface="Arial Unicode MS" pitchFamily="34" charset="-120"/>
                <a:cs typeface="Arial Unicode MS" pitchFamily="34" charset="-120"/>
              </a:rPr>
              <a:t>If you are not able to access some of the websites due to DNS Hijacking, click </a:t>
            </a:r>
            <a:r>
              <a:rPr lang="en-US" altLang="zh-CN" sz="1400" dirty="0" smtClean="0">
                <a:latin typeface="Arial Unicode MS" pitchFamily="34" charset="-120"/>
                <a:ea typeface="Arial Unicode MS" pitchFamily="34" charset="-120"/>
                <a:cs typeface="Arial Unicode MS" pitchFamily="34" charset="-120"/>
              </a:rPr>
              <a:t>”DNS Pollution Remediation Steps”, </a:t>
            </a:r>
            <a:r>
              <a:rPr lang="en-US" altLang="zh-CN" sz="1400" dirty="0" smtClean="0">
                <a:latin typeface="Arial Unicode MS" pitchFamily="34" charset="-120"/>
                <a:ea typeface="Arial Unicode MS" pitchFamily="34" charset="-120"/>
                <a:cs typeface="Arial Unicode MS" pitchFamily="34" charset="-120"/>
              </a:rPr>
              <a:t>and it will show you how to clear DNS cache.</a:t>
            </a:r>
            <a:endParaRPr lang="zh-CN" altLang="en-US" sz="1400" dirty="0">
              <a:latin typeface="Arial Unicode MS" pitchFamily="34" charset="-120"/>
              <a:ea typeface="Arial Unicode MS" pitchFamily="34" charset="-120"/>
              <a:cs typeface="Arial Unicode MS" pitchFamily="34" charset="-120"/>
            </a:endParaRPr>
          </a:p>
        </p:txBody>
      </p:sp>
      <p:sp>
        <p:nvSpPr>
          <p:cNvPr id="14" name="文字方塊 1"/>
          <p:cNvSpPr txBox="1"/>
          <p:nvPr/>
        </p:nvSpPr>
        <p:spPr>
          <a:xfrm>
            <a:off x="236443" y="273826"/>
            <a:ext cx="1451038" cy="461665"/>
          </a:xfrm>
          <a:prstGeom prst="rect">
            <a:avLst/>
          </a:prstGeom>
          <a:noFill/>
        </p:spPr>
        <p:txBody>
          <a:bodyPr wrap="none" rtlCol="0">
            <a:spAutoFit/>
          </a:bodyPr>
          <a:lstStyle/>
          <a:p>
            <a:pPr algn="ctr"/>
            <a:r>
              <a:rPr lang="en-US" altLang="zh-TW"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Use VPN</a:t>
            </a:r>
            <a:endParaRPr lang="zh-TW" altLang="en-US" sz="2400" b="1" dirty="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endParaRPr>
          </a:p>
        </p:txBody>
      </p:sp>
      <p:sp>
        <p:nvSpPr>
          <p:cNvPr id="15" name="文本框 4"/>
          <p:cNvSpPr txBox="1"/>
          <p:nvPr/>
        </p:nvSpPr>
        <p:spPr>
          <a:xfrm>
            <a:off x="586007" y="951328"/>
            <a:ext cx="2347107" cy="1200329"/>
          </a:xfrm>
          <a:prstGeom prst="rect">
            <a:avLst/>
          </a:prstGeom>
          <a:noFill/>
        </p:spPr>
        <p:txBody>
          <a:bodyPr wrap="square" rtlCol="0">
            <a:spAutoFit/>
          </a:bodyPr>
          <a:lstStyle/>
          <a:p>
            <a:r>
              <a:rPr lang="en-US" sz="2400" b="1" dirty="0" smtClean="0">
                <a:latin typeface="Arial Unicode MS" pitchFamily="34" charset="-120"/>
                <a:ea typeface="Arial Unicode MS" pitchFamily="34" charset="-120"/>
                <a:cs typeface="Arial Unicode MS" pitchFamily="34" charset="-120"/>
              </a:rPr>
              <a:t>DNS Pollution Remediation Steps</a:t>
            </a:r>
            <a:endParaRPr lang="zh-CN" altLang="en-US" sz="2400" b="1" dirty="0">
              <a:latin typeface="Arial Unicode MS" pitchFamily="34" charset="-120"/>
              <a:ea typeface="Arial Unicode MS" pitchFamily="34" charset="-120"/>
              <a:cs typeface="Arial Unicode MS" pitchFamily="34" charset="-120"/>
            </a:endParaRPr>
          </a:p>
        </p:txBody>
      </p:sp>
      <p:pic>
        <p:nvPicPr>
          <p:cNvPr id="17" name="圖片 16" descr="8.jpg"/>
          <p:cNvPicPr>
            <a:picLocks noChangeAspect="1"/>
          </p:cNvPicPr>
          <p:nvPr/>
        </p:nvPicPr>
        <p:blipFill>
          <a:blip r:embed="rId4"/>
          <a:srcRect t="15088" b="26361"/>
          <a:stretch>
            <a:fillRect/>
          </a:stretch>
        </p:blipFill>
        <p:spPr>
          <a:xfrm>
            <a:off x="6877779" y="1384661"/>
            <a:ext cx="3602040" cy="374790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descr="9.jpg"/>
          <p:cNvPicPr>
            <a:picLocks noChangeAspect="1"/>
          </p:cNvPicPr>
          <p:nvPr/>
        </p:nvPicPr>
        <p:blipFill>
          <a:blip r:embed="rId2"/>
          <a:srcRect t="6261" b="11072"/>
          <a:stretch>
            <a:fillRect/>
          </a:stretch>
        </p:blipFill>
        <p:spPr>
          <a:xfrm>
            <a:off x="2957885" y="656950"/>
            <a:ext cx="3374053" cy="4956672"/>
          </a:xfrm>
          <a:prstGeom prst="rect">
            <a:avLst/>
          </a:prstGeom>
        </p:spPr>
      </p:pic>
      <p:pic>
        <p:nvPicPr>
          <p:cNvPr id="2" name="图片 1" descr="C:\Users\Fan\Desktop\国际专案包图片\IMG_1294.PNGIMG_1294"/>
          <p:cNvPicPr>
            <a:picLocks noChangeAspect="1"/>
          </p:cNvPicPr>
          <p:nvPr/>
        </p:nvPicPr>
        <p:blipFill>
          <a:blip r:embed="rId3" cstate="print"/>
          <a:srcRect/>
          <a:stretch>
            <a:fillRect/>
          </a:stretch>
        </p:blipFill>
        <p:spPr>
          <a:xfrm>
            <a:off x="7397433" y="1186180"/>
            <a:ext cx="2281555" cy="3952875"/>
          </a:xfrm>
          <a:prstGeom prst="rect">
            <a:avLst/>
          </a:prstGeom>
          <a:ln>
            <a:solidFill>
              <a:schemeClr val="accent1">
                <a:lumMod val="75000"/>
              </a:schemeClr>
            </a:solidFill>
          </a:ln>
        </p:spPr>
      </p:pic>
      <p:sp>
        <p:nvSpPr>
          <p:cNvPr id="7" name="圆角矩形 6"/>
          <p:cNvSpPr/>
          <p:nvPr/>
        </p:nvSpPr>
        <p:spPr>
          <a:xfrm>
            <a:off x="3750752" y="4452730"/>
            <a:ext cx="1839015" cy="33547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36" name="Picture 2" descr="C:\Users\Kevin\AppData\Local\Microsoft\Windows\INetCache\IE\S7B4GHBB\radacina-cursor-hand[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5400000">
            <a:off x="3280465" y="4367557"/>
            <a:ext cx="401320" cy="51943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文字方塊 10"/>
          <p:cNvSpPr txBox="1"/>
          <p:nvPr/>
        </p:nvSpPr>
        <p:spPr>
          <a:xfrm>
            <a:off x="2219162" y="5735546"/>
            <a:ext cx="8364024" cy="523220"/>
          </a:xfrm>
          <a:prstGeom prst="rect">
            <a:avLst/>
          </a:prstGeom>
          <a:noFill/>
        </p:spPr>
        <p:txBody>
          <a:bodyPr wrap="square" rtlCol="0">
            <a:spAutoFit/>
          </a:bodyPr>
          <a:lstStyle/>
          <a:p>
            <a:pPr algn="ctr"/>
            <a:r>
              <a:rPr lang="en-US" altLang="zh-CN" sz="1400" dirty="0" smtClean="0">
                <a:latin typeface="Arial Unicode MS" pitchFamily="34" charset="-120"/>
                <a:ea typeface="Arial Unicode MS" pitchFamily="34" charset="-120"/>
                <a:cs typeface="Arial Unicode MS" pitchFamily="34" charset="-120"/>
              </a:rPr>
              <a:t>Smart VPN Separation uses Virtual Address Separation, the default setting includes China’s mainstream website. You could also add in your favorite websites.</a:t>
            </a:r>
          </a:p>
        </p:txBody>
      </p:sp>
      <p:sp>
        <p:nvSpPr>
          <p:cNvPr id="13" name="文字方塊 1"/>
          <p:cNvSpPr txBox="1"/>
          <p:nvPr/>
        </p:nvSpPr>
        <p:spPr>
          <a:xfrm>
            <a:off x="236443" y="273826"/>
            <a:ext cx="1451038" cy="461665"/>
          </a:xfrm>
          <a:prstGeom prst="rect">
            <a:avLst/>
          </a:prstGeom>
          <a:noFill/>
        </p:spPr>
        <p:txBody>
          <a:bodyPr wrap="none" rtlCol="0">
            <a:spAutoFit/>
          </a:bodyPr>
          <a:lstStyle/>
          <a:p>
            <a:pPr algn="ctr"/>
            <a:r>
              <a:rPr lang="en-US" altLang="zh-TW" sz="2400" b="1" dirty="0" smtClean="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Use VPN</a:t>
            </a:r>
            <a:endParaRPr lang="zh-TW" altLang="en-US" sz="2400" b="1" dirty="0">
              <a:solidFill>
                <a:schemeClr val="accent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endParaRPr>
          </a:p>
        </p:txBody>
      </p:sp>
      <p:sp>
        <p:nvSpPr>
          <p:cNvPr id="14" name="文本框 4"/>
          <p:cNvSpPr txBox="1"/>
          <p:nvPr/>
        </p:nvSpPr>
        <p:spPr>
          <a:xfrm>
            <a:off x="297092" y="1021418"/>
            <a:ext cx="2651688" cy="461665"/>
          </a:xfrm>
          <a:prstGeom prst="rect">
            <a:avLst/>
          </a:prstGeom>
          <a:noFill/>
        </p:spPr>
        <p:txBody>
          <a:bodyPr wrap="none" rtlCol="0">
            <a:spAutoFit/>
          </a:bodyPr>
          <a:lstStyle/>
          <a:p>
            <a:r>
              <a:rPr lang="en-US" altLang="zh-TW" sz="2400" b="1" dirty="0" smtClean="0">
                <a:latin typeface="Arial Unicode MS" pitchFamily="34" charset="-120"/>
                <a:ea typeface="Arial Unicode MS" pitchFamily="34" charset="-120"/>
                <a:cs typeface="Arial Unicode MS" pitchFamily="34" charset="-120"/>
              </a:rPr>
              <a:t>Intelligent Routing</a:t>
            </a:r>
            <a:endParaRPr lang="zh-CN" sz="2400" b="1" dirty="0">
              <a:latin typeface="Arial Unicode MS" pitchFamily="34" charset="-120"/>
              <a:ea typeface="Arial Unicode MS" pitchFamily="34" charset="-120"/>
              <a:cs typeface="Arial Unicode MS" pitchFamily="34" charset="-120"/>
            </a:endParaRPr>
          </a:p>
        </p:txBody>
      </p:sp>
      <p:sp>
        <p:nvSpPr>
          <p:cNvPr id="15" name="文本框 31"/>
          <p:cNvSpPr txBox="1"/>
          <p:nvPr/>
        </p:nvSpPr>
        <p:spPr>
          <a:xfrm>
            <a:off x="3081411" y="6495079"/>
            <a:ext cx="6208751" cy="646331"/>
          </a:xfrm>
          <a:prstGeom prst="rect">
            <a:avLst/>
          </a:prstGeom>
          <a:noFill/>
        </p:spPr>
        <p:txBody>
          <a:bodyPr wrap="square" rtlCol="0">
            <a:spAutoFit/>
          </a:bodyPr>
          <a:lstStyle/>
          <a:p>
            <a:r>
              <a:rPr lang="en-US" altLang="zh-CN" dirty="0" smtClean="0">
                <a:solidFill>
                  <a:srgbClr val="0070C0"/>
                </a:solidFill>
                <a:latin typeface="Arial Unicode MS" pitchFamily="34" charset="-120"/>
                <a:ea typeface="Arial Unicode MS" pitchFamily="34" charset="-120"/>
                <a:cs typeface="Arial Unicode MS" pitchFamily="34" charset="-120"/>
              </a:rPr>
              <a:t>Zebra’s Official Website</a:t>
            </a:r>
            <a:r>
              <a:rPr lang="zh-CN" altLang="en-US" dirty="0" smtClean="0">
                <a:solidFill>
                  <a:srgbClr val="0070C0"/>
                </a:solidFill>
                <a:latin typeface="Arial Unicode MS" pitchFamily="34" charset="-120"/>
                <a:ea typeface="Arial Unicode MS" pitchFamily="34" charset="-120"/>
                <a:cs typeface="Arial Unicode MS" pitchFamily="34" charset="-120"/>
              </a:rPr>
              <a:t>：</a:t>
            </a:r>
            <a:r>
              <a:rPr lang="zh-CN" altLang="en-US" dirty="0">
                <a:solidFill>
                  <a:srgbClr val="0070C0"/>
                </a:solidFill>
                <a:latin typeface="Arial Unicode MS" pitchFamily="34" charset="-120"/>
                <a:ea typeface="Arial Unicode MS" pitchFamily="34" charset="-120"/>
                <a:cs typeface="Arial Unicode MS" pitchFamily="34" charset="-120"/>
              </a:rPr>
              <a:t>http://www.zebravpnbox.com</a:t>
            </a:r>
          </a:p>
          <a:p>
            <a:endParaRPr lang="zh-CN" altLang="en-US" dirty="0">
              <a:latin typeface="Arial Unicode MS" pitchFamily="34" charset="-120"/>
              <a:ea typeface="Arial Unicode MS" pitchFamily="34" charset="-120"/>
              <a:cs typeface="Arial Unicode MS" pitchFamily="34" charset="-120"/>
            </a:endParaRPr>
          </a:p>
        </p:txBody>
      </p:sp>
      <p:pic>
        <p:nvPicPr>
          <p:cNvPr id="17" name="圖片 16" descr="10.jpg"/>
          <p:cNvPicPr>
            <a:picLocks noChangeAspect="1"/>
          </p:cNvPicPr>
          <p:nvPr/>
        </p:nvPicPr>
        <p:blipFill>
          <a:blip r:embed="rId5"/>
          <a:srcRect t="4486" b="8182"/>
          <a:stretch>
            <a:fillRect/>
          </a:stretch>
        </p:blipFill>
        <p:spPr>
          <a:xfrm>
            <a:off x="6654118" y="652008"/>
            <a:ext cx="3191848" cy="495366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845</Words>
  <Application>WPS 演示</Application>
  <PresentationFormat>自訂</PresentationFormat>
  <Paragraphs>102</Paragraphs>
  <Slides>12</Slides>
  <Notes>0</Notes>
  <HiddenSlides>0</HiddenSlides>
  <MMClips>0</MMClips>
  <ScaleCrop>false</ScaleCrop>
  <HeadingPairs>
    <vt:vector size="4" baseType="variant">
      <vt:variant>
        <vt:lpstr>佈景主題</vt:lpstr>
      </vt:variant>
      <vt:variant>
        <vt:i4>1</vt:i4>
      </vt:variant>
      <vt:variant>
        <vt:lpstr>投影片標題</vt:lpstr>
      </vt:variant>
      <vt:variant>
        <vt:i4>12</vt:i4>
      </vt:variant>
    </vt:vector>
  </HeadingPairs>
  <TitlesOfParts>
    <vt:vector size="13" baseType="lpstr">
      <vt:lpstr>Office 主题</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dc:creator>
  <cp:lastModifiedBy>ALLOEMILY</cp:lastModifiedBy>
  <cp:revision>49</cp:revision>
  <dcterms:created xsi:type="dcterms:W3CDTF">2017-03-24T05:51:00Z</dcterms:created>
  <dcterms:modified xsi:type="dcterms:W3CDTF">2017-12-18T08:07:06Z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