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6" r:id="rId2"/>
    <p:sldId id="292" r:id="rId3"/>
    <p:sldId id="277" r:id="rId4"/>
    <p:sldId id="276" r:id="rId5"/>
    <p:sldId id="278" r:id="rId6"/>
    <p:sldId id="279" r:id="rId7"/>
    <p:sldId id="280" r:id="rId8"/>
    <p:sldId id="281" r:id="rId9"/>
    <p:sldId id="285" r:id="rId10"/>
    <p:sldId id="283" r:id="rId11"/>
    <p:sldId id="284" r:id="rId12"/>
    <p:sldId id="309" r:id="rId13"/>
    <p:sldId id="314" r:id="rId14"/>
    <p:sldId id="313" r:id="rId15"/>
    <p:sldId id="286" r:id="rId16"/>
    <p:sldId id="336" r:id="rId17"/>
    <p:sldId id="289" r:id="rId18"/>
    <p:sldId id="288" r:id="rId19"/>
    <p:sldId id="287" r:id="rId20"/>
    <p:sldId id="31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>
        <p:scale>
          <a:sx n="70" d="100"/>
          <a:sy n="70" d="100"/>
        </p:scale>
        <p:origin x="-648" y="-108"/>
      </p:cViewPr>
      <p:guideLst>
        <p:guide orient="horz" pos="211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F8CB-20B7-4A0D-8281-2939D9EE9AE3}" type="datetimeFigureOut">
              <a:rPr lang="zh-TW" altLang="en-US" smtClean="0"/>
              <a:pPr/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1C42-2901-476C-BA90-88CA9C83D5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png"/><Relationship Id="rId7" Type="http://schemas.openxmlformats.org/officeDocument/2006/relationships/image" Target="../media/image3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jpeg"/><Relationship Id="rId10" Type="http://schemas.openxmlformats.org/officeDocument/2006/relationships/image" Target="../media/image34.jpeg"/><Relationship Id="rId4" Type="http://schemas.openxmlformats.org/officeDocument/2006/relationships/image" Target="../media/image22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80" y="2409629"/>
            <a:ext cx="5332338" cy="30076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688" y="2474104"/>
            <a:ext cx="5509085" cy="29378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300" y="582139"/>
            <a:ext cx="1686160" cy="1419423"/>
          </a:xfrm>
          <a:prstGeom prst="rect">
            <a:avLst/>
          </a:prstGeom>
        </p:spPr>
      </p:pic>
      <p:cxnSp>
        <p:nvCxnSpPr>
          <p:cNvPr id="21" name="直線接點 20"/>
          <p:cNvCxnSpPr/>
          <p:nvPr/>
        </p:nvCxnSpPr>
        <p:spPr>
          <a:xfrm>
            <a:off x="808080" y="5411980"/>
            <a:ext cx="104836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106079" y="2269503"/>
            <a:ext cx="2862302" cy="28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smtClean="0">
                <a:solidFill>
                  <a:srgbClr val="0070C0"/>
                </a:solidFill>
              </a:rPr>
              <a:t>MiniVPN_Black (BE101VWT)</a:t>
            </a:r>
            <a:endParaRPr lang="zh-TW" altLang="en-US" sz="1400" b="1">
              <a:solidFill>
                <a:srgbClr val="0070C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43098" y="2288653"/>
            <a:ext cx="2862302" cy="28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smtClean="0">
                <a:solidFill>
                  <a:srgbClr val="0070C0"/>
                </a:solidFill>
              </a:rPr>
              <a:t>MiniVPN_White (WE101VWT)</a:t>
            </a:r>
            <a:endParaRPr lang="zh-TW" altLang="en-US" sz="1400" b="1">
              <a:solidFill>
                <a:srgbClr val="0070C0"/>
              </a:solidFill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17版使用者盒说明书\17图片档\IMG_1010.PNGIMG_10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32121" y="743421"/>
            <a:ext cx="2809949" cy="48393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86528" y="2094811"/>
            <a:ext cx="4123635" cy="34958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6085" y="3616411"/>
            <a:ext cx="2476190" cy="100952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80153" y="2200114"/>
            <a:ext cx="1896666" cy="1049314"/>
            <a:chOff x="-56577" y="1712136"/>
            <a:chExt cx="1725712" cy="889452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图片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594651" flipH="1">
            <a:off x="1837345" y="4585120"/>
            <a:ext cx="319114" cy="31911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540" y="4783449"/>
            <a:ext cx="966245" cy="73565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598" y="493415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3060668" y="4625935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162200" y="1225308"/>
            <a:ext cx="297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WISP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模式連接示意圖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163" y="4933916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4735792" y="5715347"/>
            <a:ext cx="4039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黑機使用無線連接上網方式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路由側面的撥片撥到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“WISP”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當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Wi-Fi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圓形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為綠色時，點擊綠色圓圈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進入</a:t>
            </a:r>
            <a:r>
              <a:rPr lang="zh-TW" altLang="en-US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652717" y="5716608"/>
            <a:ext cx="32054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選擇正確的無線網絡名稱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，輸入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密碼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點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擊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按鈕進行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●</a:t>
            </a:r>
            <a:r>
              <a:rPr lang="en-US" altLang="zh-CN" sz="1400" dirty="0" err="1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WiFi</a:t>
            </a:r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設定連接后會斷開</a:t>
            </a:r>
            <a:endParaRPr lang="en-US" altLang="zh-CN" sz="1400" dirty="0" smtClean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Microsoft Himalaya" panose="01010100010101010101" pitchFamily="2" charset="0"/>
            </a:endParaRPr>
          </a:p>
          <a:p>
            <a:pPr algn="ctr"/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請等待</a:t>
            </a:r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30</a:t>
            </a:r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秒后再重新連入黑機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8418444" y="2812774"/>
            <a:ext cx="218621" cy="436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"/>
          <p:cNvSpPr txBox="1"/>
          <p:nvPr/>
        </p:nvSpPr>
        <p:spPr>
          <a:xfrm>
            <a:off x="244288" y="273826"/>
            <a:ext cx="140970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 descr="C:\Users\Fan\Desktop\17版使用者盒说明书\17图片档\IMG_1009.PNGIMG_100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956396" y="738092"/>
            <a:ext cx="2799080" cy="4850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48665" y="5835015"/>
            <a:ext cx="293751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  <a:sym typeface="+mn-ea"/>
              </a:rPr>
              <a:t>●</a:t>
            </a:r>
            <a:r>
              <a:rPr lang="zh-CN" altLang="en-US" sz="140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黑盒會自動記錄建立過連接的</a:t>
            </a:r>
            <a:r>
              <a:rPr lang="en-US" altLang="zh-CN" sz="140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WIFI</a:t>
            </a:r>
            <a:r>
              <a:rPr lang="zh-CN" altLang="en-US" sz="140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密碼，并在界面上顯示您目前所連的</a:t>
            </a:r>
            <a:r>
              <a:rPr lang="en-US" altLang="zh-CN" sz="140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WIFI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17版使用者盒说明书\17图片档\IMG_1014.PNGIMG_10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67104" y="897206"/>
            <a:ext cx="2637503" cy="45313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1706209" y="2342490"/>
            <a:ext cx="1807054" cy="923761"/>
            <a:chOff x="1196623" y="3633413"/>
            <a:chExt cx="1807054" cy="92376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图片 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7108" y="3572189"/>
            <a:ext cx="2476190" cy="100952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596435" y="2215747"/>
            <a:ext cx="4026703" cy="33494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90915" y="2342490"/>
            <a:ext cx="1232223" cy="12322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9292" flipH="1">
            <a:off x="4227980" y="2319308"/>
            <a:ext cx="513644" cy="51364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932" y="4748425"/>
            <a:ext cx="966245" cy="735652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424" y="487020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064861" y="1003348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模式連接示意圖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594651" flipH="1">
            <a:off x="2787737" y="4533865"/>
            <a:ext cx="319114" cy="3191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727067" y="5560617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黑機使用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3/4G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網卡上網方式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路由側面的撥片撥到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“3G/4G”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當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“3/4G”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圓形為綠色時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直接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插入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網卡即可上網。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6149" y="4263330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17版使用者盒说明书\17图片档\IMG_1011.PNGIMG_10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83825" y="914669"/>
            <a:ext cx="2620010" cy="44964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031907" y="5560617"/>
            <a:ext cx="667258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盒子提供一組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PPTP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賬號密碼供使用者移動設備直接連接白盒，點擊獲取賬號獲得。</a:t>
            </a:r>
          </a:p>
          <a:p>
            <a:pPr algn="ctr"/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也有提供一組賬號密碼供用戶使用手機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直連白盒，具體使用方法請在官網查看：</a:t>
            </a:r>
          </a:p>
          <a:p>
            <a:pPr algn="ctr"/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www.zebravpnbox.com/Shadowsocks.html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pic>
        <p:nvPicPr>
          <p:cNvPr id="3" name="图片 2" descr="C:\Users\Fan\Desktop\17版使用者盒说明书\17图片档\IMG_1008.PNGIMG_100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4421" y="894984"/>
            <a:ext cx="2603500" cy="45358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95655" y="937260"/>
            <a:ext cx="20828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幼圆" panose="02010509060101010101" pitchFamily="49" charset="-122"/>
                <a:ea typeface="幼圆" panose="02010509060101010101" pitchFamily="49" charset="-122"/>
              </a:rPr>
              <a:t>PPTP</a:t>
            </a: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直連</a:t>
            </a:r>
          </a:p>
          <a:p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en-US" altLang="zh-CN" sz="2400" b="1">
                <a:latin typeface="幼圆" panose="02010509060101010101" pitchFamily="49" charset="-122"/>
                <a:ea typeface="幼圆" panose="02010509060101010101" pitchFamily="49" charset="-122"/>
              </a:rPr>
              <a:t>APPVPN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95675" y="2156460"/>
            <a:ext cx="1720215" cy="354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1750" y="2127885"/>
            <a:ext cx="401320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新建文件夹 (3)\IMG_0919.PNGIMG_09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83825" y="899429"/>
            <a:ext cx="2620010" cy="45269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2765207" y="5560617"/>
            <a:ext cx="720598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當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DNS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被劫持導致無法登陸某些網站時可點擊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DNS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污染修復步驟，有教您如何清除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DNS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緩存。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pic>
        <p:nvPicPr>
          <p:cNvPr id="3" name="图片 2" descr="C:\Users\Fan\Desktop\17版使用者盒说明书\17图片档\IMG_1008.PNGIMG_100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4421" y="894984"/>
            <a:ext cx="2603500" cy="45358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74395" y="937260"/>
            <a:ext cx="18681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DNS</a:t>
            </a: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污染修復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95675" y="2924175"/>
            <a:ext cx="1720215" cy="354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2380" y="2887980"/>
            <a:ext cx="401320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新建文件夹 (3)\IMG_0920.PNGIMG_09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83825" y="910224"/>
            <a:ext cx="2620010" cy="4505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2187357" y="5560617"/>
            <a:ext cx="836168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智慧分流使用的是域名分流，已預設了大陸大部分主流網站，您還可以自行編輯把您常使用的網站加入。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pic>
        <p:nvPicPr>
          <p:cNvPr id="3" name="图片 2" descr="C:\Users\Fan\Desktop\17版使用者盒说明书\17图片档\IMG_1008.PNGIMG_100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4421" y="894984"/>
            <a:ext cx="2603500" cy="45358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133475" y="937260"/>
            <a:ext cx="140716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b="1">
                <a:latin typeface="幼圆" panose="02010509060101010101" pitchFamily="49" charset="-122"/>
                <a:ea typeface="幼圆" panose="02010509060101010101" pitchFamily="49" charset="-122"/>
              </a:rPr>
              <a:t>智慧分流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96310" y="4273550"/>
            <a:ext cx="1720215" cy="354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7140" y="4199255"/>
            <a:ext cx="401320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Fan\Desktop\17版使用者盒说明书\17图片档\IMG_1004.PNGIMG_100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32857" y="1164957"/>
            <a:ext cx="2406650" cy="41617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1103685" y="197801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連接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32919" y="2991727"/>
            <a:ext cx="3497580" cy="1737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黑機</a:t>
            </a:r>
            <a:r>
              <a:rPr lang="zh-CN" dirty="0">
                <a:latin typeface="幼圆" panose="02010509060101010101" pitchFamily="49" charset="-122"/>
                <a:ea typeface="幼圆" panose="02010509060101010101" pitchFamily="49" charset="-122"/>
              </a:rPr>
              <a:t>已連上網絡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后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尚未連接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按鈕，連接</a:t>
            </a:r>
            <a:r>
              <a:rPr lang="en-US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algn="ctr"/>
            <a:r>
              <a:rPr lang="zh-CN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連接成功后會獲得黑機所在地和</a:t>
            </a:r>
          </a:p>
          <a:p>
            <a:pPr algn="ctr"/>
            <a:r>
              <a:rPr lang="zh-CN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黑白盒以及</a:t>
            </a:r>
            <a:r>
              <a:rPr lang="en-US" altLang="zh-CN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實時延遲。</a:t>
            </a:r>
          </a:p>
          <a:p>
            <a:pPr algn="ctr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至此，恭喜您已連接完成。</a:t>
            </a:r>
            <a:endParaRPr lang="zh-TW" altLang="zh-TW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8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9521" y="2456623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向右箭號 14"/>
          <p:cNvSpPr/>
          <p:nvPr/>
        </p:nvSpPr>
        <p:spPr>
          <a:xfrm>
            <a:off x="7143153" y="2784889"/>
            <a:ext cx="326593" cy="37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图片 8" descr="C:\Users\Fan\Desktop\17版使用者盒说明书\17图片档\IMG_1006.PNGIMG_10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54706" y="1184959"/>
            <a:ext cx="2390775" cy="4142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pic>
        <p:nvPicPr>
          <p:cNvPr id="3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3136" y="2313748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Fan\Desktop\17版使用者盒说明书\17图片档\IMG_1004.PNGIMG_100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32857" y="1164957"/>
            <a:ext cx="2406650" cy="41617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391440" y="1840852"/>
            <a:ext cx="33985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自動連接和自動優化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7219" y="2991727"/>
            <a:ext cx="326898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界面有自動連接按鈕，</a:t>
            </a:r>
          </a:p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打開后會自動幫您連接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</a:p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并會在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異常時自動幫您優化</a:t>
            </a:r>
          </a:p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線路。</a:t>
            </a:r>
          </a:p>
        </p:txBody>
      </p:sp>
      <p:pic>
        <p:nvPicPr>
          <p:cNvPr id="4098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0961" y="2650298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向右箭號 14"/>
          <p:cNvSpPr/>
          <p:nvPr/>
        </p:nvSpPr>
        <p:spPr>
          <a:xfrm>
            <a:off x="7143153" y="2784889"/>
            <a:ext cx="326593" cy="37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图片 8" descr="C:\Users\Fan\Desktop\17版使用者盒说明书\17图片档\IMG_1006.PNGIMG_10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54706" y="1185277"/>
            <a:ext cx="2390775" cy="41414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pic>
        <p:nvPicPr>
          <p:cNvPr id="3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7936" y="3045268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934" y="394692"/>
            <a:ext cx="11315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在台灣安裝黑白機，是否有甚麼限制？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由於要建立個人專屬的VPN，必須要在台灣有公網IP (Public IP)，只需要打電話給中華電信確認，一般而言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只要您是申請中華電信、台灣固網都可以有公網IP (Public IP)，如果不確定您的上網服務是否有Public IP，請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洽詢您的網路服務提供業者。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請問當我使用黑機在大陸的時候，也一定要有公網IP嗎?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不需要，只需要在台灣有公網IP給白機即可，黑機不管在Wi-Fi，有線網路，或者搭配我們指定型號的4G網卡 (華為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E3372h-607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)，只要能夠上網，就能夠跟白機取得VPN連線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如果我是中華電信的使用者，請問在用黑白機的時候，如何設定PPPoE的帳號密碼呢?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中華電信給你的「Hinet寬頻帳號卡」，如右圖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PPPoE帳號 =  XXXXXX@hinet.net   XXXXXX=客戶號碼  (非固定制公網IP)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PPPoE帳號 =  XXXXXX@ip.hinet.net  XXXXXX=客戶號碼 (固定制公網IP)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PPPoE密碼 =   客戶密碼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圖片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58200" y="4945182"/>
            <a:ext cx="3016875" cy="15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sp>
        <p:nvSpPr>
          <p:cNvPr id="5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515" y="370840"/>
            <a:ext cx="223456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非固定或者固定制公網IP哪一種搭配黑白機最好用呢?</a:t>
            </a: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黑白機搭配固定制公網IP可以讓您的大陸連線最為穩定，但是需要上網跟中華電信進行申請，申請方式如下: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前往中華電信或Sonet申請的網頁上，填入一些簡單的資料，就會立即配發一個固定IP給你了，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全程不用5分鐘，非常的簡單，而申請的網址如下：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1.Hinet : http://service.hinet.net/2004/adslstaticip.php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2.Sonet : http://www.so-net.net.tw/service/member/pppoe_fixip.htmloff120521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以中華電信為例，我們來做個教學。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1. 首先連線到「中華電信申請固定IP的網頁」，接著點擊最下方的〔我同意接受本契約條款」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2. 接著輸入中華電信所給你的「Hinet寬頻帳號卡」背後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       的客戶號碼(HN號碼)及客戶密碼，並且按下〔確認〕，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       如右圖：</a:t>
            </a: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Step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3. 接著可以看到我們目前IP配發的狀態，是「八個動態IP」，因此請勾選「變更成一個固定IP+七個動態IP」，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並請在「聯絡信箱」中輸入您的聯絡信箱(在申請之後，會寄固定ip的資訊給你備份)，最後再點擊〔確定〕。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4. 接著就設定完成了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801" y="4114800"/>
            <a:ext cx="4889859" cy="1289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4660" y="3699387"/>
            <a:ext cx="3444820" cy="1705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sp>
        <p:nvSpPr>
          <p:cNvPr id="8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0990" y="868258"/>
            <a:ext cx="108908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而在申請好固定IP之後，撥號時要如何設定才能取得固定公網IP？</a:t>
            </a: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使用固定IP的方式，和以往您撥號的方式，會有一點點不一樣，以中華電信的來說，原本您都是用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「12345678@hinet.net」來當作撥號的帳號名稱，來取得一個「浮動IP位址」，而如果您想要在撥號後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取得一個固定IP位址的話，就要改用「12345678@ip.hinet.net」，注意到有什麼不同了嗎？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多了「ip.」這三個文字，只要在撥號時，用這個名稱撥號，所得到的IP就會是專屬於你自己的固定IP。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Sonet也是一樣的，只要你在撥號時，使用「帳號@ip.so-net.net.tw 」這個名稱來撥號，那也會得到固定IP位址。</a:t>
            </a:r>
          </a:p>
          <a:p>
            <a:pPr algn="l"/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 </a:t>
            </a:r>
            <a:r>
              <a:rPr lang="zh-CN" altLang="en-US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忘記密碼怎麼辦？</a:t>
            </a:r>
          </a:p>
          <a:p>
            <a:pPr algn="l"/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 </a:t>
            </a:r>
            <a:r>
              <a:rPr lang="zh-CN" altLang="en-US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路由器的初始用戶名是：admin 密碼是：admin。長按Reset鍵10秒可恢復出廠設置，但是VPN需要重新設定，慎重使用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Q: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沒有交流電源的情況下可以使用嗎？</a:t>
            </a: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，您可以在任何地方使用MiniVPN路由+移動電源（5V2A）+3G/4G dongle的組合方式進行上網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如有更多问题请登录官网查询</a:t>
            </a:r>
            <a:endParaRPr lang="en-US" altLang="zh-CN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/>
          </a:p>
          <a:p>
            <a:pPr algn="l"/>
            <a:endParaRPr lang="zh-CN" altLang="en-US" dirty="0">
              <a:solidFill>
                <a:schemeClr val="tx1"/>
              </a:solidFill>
              <a:effectLst/>
            </a:endParaRPr>
          </a:p>
          <a:p>
            <a:pPr algn="l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dirty="0"/>
          </a:p>
        </p:txBody>
      </p:sp>
      <p:sp>
        <p:nvSpPr>
          <p:cNvPr id="5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55690" y="2135483"/>
            <a:ext cx="21708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黑</a:t>
            </a:r>
            <a:r>
              <a:rPr lang="zh-TW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機 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12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MiniVPN_Black</a:t>
            </a:r>
            <a:r>
              <a:rPr lang="en-US" altLang="zh-TW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40604" y="2132230"/>
            <a:ext cx="3269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白機 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12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MiniVPN_White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838451" y="660847"/>
            <a:ext cx="1834253" cy="999014"/>
            <a:chOff x="2108669" y="368497"/>
            <a:chExt cx="1834253" cy="999014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 flipH="1">
              <a:off x="2108669" y="368497"/>
              <a:ext cx="1834253" cy="999014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图片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5786" y="598549"/>
              <a:ext cx="1180018" cy="53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群組 12"/>
          <p:cNvGrpSpPr/>
          <p:nvPr/>
        </p:nvGrpSpPr>
        <p:grpSpPr>
          <a:xfrm>
            <a:off x="5061138" y="647200"/>
            <a:ext cx="1834253" cy="999014"/>
            <a:chOff x="2108669" y="368497"/>
            <a:chExt cx="1834253" cy="999014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flipH="1">
              <a:off x="2108669" y="368497"/>
              <a:ext cx="1834253" cy="999014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" name="图片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5786" y="598549"/>
              <a:ext cx="1180018" cy="53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917" y="4528324"/>
            <a:ext cx="393282" cy="7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305" y="4582344"/>
            <a:ext cx="1105832" cy="84192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594651" flipH="1">
            <a:off x="3114318" y="3290345"/>
            <a:ext cx="513644" cy="51364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721710" y="47444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或者</a:t>
            </a:r>
            <a:endParaRPr lang="zh-TW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34136" y="2321306"/>
            <a:ext cx="1550505" cy="1046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511809" y="955342"/>
            <a:ext cx="1712737" cy="474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中華電信數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據機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(Public IP</a:t>
            </a:r>
            <a:r>
              <a:rPr lang="en-US" altLang="zh-TW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0" y="336422"/>
            <a:ext cx="412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❶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設備連接圖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29085" y="5388005"/>
            <a:ext cx="628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●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 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如圖連接黑機和白機，白機需接在電信商數據機下來獲得公網</a:t>
            </a:r>
            <a:r>
              <a:rPr lang="en-US" altLang="zh-CN" sz="20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IP</a:t>
            </a:r>
          </a:p>
          <a:p>
            <a:endParaRPr lang="zh-CN" altLang="en-US" sz="2000" dirty="0">
              <a:latin typeface="Microsoft Himalaya" panose="01010100010101010101" pitchFamily="2" charset="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39250" y="474396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電腦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83826" y="473084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  <p:pic>
        <p:nvPicPr>
          <p:cNvPr id="1028" name="Picture 4" descr="C:\Users\james\Desktop\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3019" y="1553977"/>
            <a:ext cx="6348412" cy="37973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848669" y="2456597"/>
            <a:ext cx="54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WAN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8102" y="2456597"/>
            <a:ext cx="46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LAN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9870" y="2457923"/>
            <a:ext cx="54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WAN</a:t>
            </a:r>
            <a:endParaRPr lang="zh-CN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39302" y="2457923"/>
            <a:ext cx="46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LAN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4911" y="5361943"/>
            <a:ext cx="10664456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300" smtClean="0"/>
              <a:t>(</a:t>
            </a:r>
            <a:r>
              <a:rPr lang="en-US" altLang="zh-TW" sz="1300"/>
              <a:t>1)</a:t>
            </a:r>
            <a:r>
              <a:rPr lang="zh-TW" altLang="en-US" sz="1300"/>
              <a:t>   「經型式認證合格之低功率射頻電機，非經許可，公司、商號或使用者均不得擅自變更頻率、加大功率或變更原設計之特性及功能」。</a:t>
            </a:r>
          </a:p>
          <a:p>
            <a:r>
              <a:rPr lang="en-US" altLang="zh-TW" sz="1300"/>
              <a:t>(2)</a:t>
            </a:r>
            <a:r>
              <a:rPr lang="zh-TW" altLang="en-US" sz="1300"/>
              <a:t>   「低功率射頻電機之使用不得影響飛航安全及干擾合法通信；經發現有干擾現象時，應立即停用，並改善至無干擾時方得繼續使用</a:t>
            </a:r>
            <a:r>
              <a:rPr lang="zh-TW" altLang="en-US" sz="1300" smtClean="0"/>
              <a:t>。</a:t>
            </a:r>
            <a:endParaRPr lang="en-US" altLang="zh-TW" sz="1300" smtClean="0"/>
          </a:p>
          <a:p>
            <a:r>
              <a:rPr lang="zh-TW" altLang="en-US" sz="1300"/>
              <a:t> </a:t>
            </a:r>
            <a:r>
              <a:rPr lang="zh-TW" altLang="en-US" sz="1300" smtClean="0"/>
              <a:t>        前項</a:t>
            </a:r>
            <a:r>
              <a:rPr lang="zh-TW" altLang="en-US" sz="1300"/>
              <a:t>合法通信，指依電信法規定作業之無線電通信。低功率射頻電機須忍受合法通信或工業、科學及醫療用電波輻射性電機設備之干擾」。</a:t>
            </a:r>
          </a:p>
          <a:p>
            <a:r>
              <a:rPr lang="en-US" altLang="zh-TW" sz="1300"/>
              <a:t>(3)</a:t>
            </a:r>
            <a:r>
              <a:rPr lang="zh-TW" altLang="en-US" sz="1300"/>
              <a:t>   「電磁波曝露量</a:t>
            </a:r>
            <a:r>
              <a:rPr lang="en-US" altLang="zh-TW" sz="1300"/>
              <a:t>MPE</a:t>
            </a:r>
            <a:r>
              <a:rPr lang="zh-TW" altLang="en-US" sz="1300"/>
              <a:t>標準值</a:t>
            </a:r>
            <a:r>
              <a:rPr lang="en-US" altLang="zh-TW" sz="1300"/>
              <a:t>1mW/cm</a:t>
            </a:r>
            <a:r>
              <a:rPr lang="en-US" altLang="zh-TW" sz="1300" baseline="30000"/>
              <a:t>2</a:t>
            </a:r>
            <a:r>
              <a:rPr lang="zh-TW" altLang="en-US" sz="1300"/>
              <a:t>，送測產品實測值為：</a:t>
            </a:r>
            <a:r>
              <a:rPr lang="en-US" altLang="zh-TW" sz="1300"/>
              <a:t>0.0799 mW/cm</a:t>
            </a:r>
            <a:r>
              <a:rPr lang="en-US" altLang="zh-TW" sz="1300" baseline="30000"/>
              <a:t>2</a:t>
            </a:r>
            <a:r>
              <a:rPr lang="zh-TW" altLang="en-US" sz="1300" smtClean="0"/>
              <a:t>」。</a:t>
            </a:r>
            <a:endParaRPr lang="zh-TW" altLang="en-US" sz="1300"/>
          </a:p>
        </p:txBody>
      </p:sp>
      <p:sp>
        <p:nvSpPr>
          <p:cNvPr id="3" name="文字方塊 2"/>
          <p:cNvSpPr txBox="1"/>
          <p:nvPr/>
        </p:nvSpPr>
        <p:spPr>
          <a:xfrm>
            <a:off x="754911" y="680842"/>
            <a:ext cx="10664456" cy="45858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altLang="zh-TW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Commission Interference </a:t>
            </a:r>
            <a:r>
              <a:rPr lang="en-US" altLang="zh-TW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endParaRPr lang="en-US" altLang="zh-TW" sz="1200"/>
          </a:p>
          <a:p>
            <a:r>
              <a:rPr lang="en-US" altLang="zh-TW" sz="1200"/>
              <a:t>This equipment has been tested and found to comply with the limits for a Class B digital device, pursuant to Part 15 of the FCC Rules. </a:t>
            </a:r>
            <a:endParaRPr lang="en-US" altLang="zh-TW" sz="1200" smtClean="0"/>
          </a:p>
          <a:p>
            <a:r>
              <a:rPr lang="en-US" altLang="zh-TW" sz="1200" smtClean="0"/>
              <a:t>These </a:t>
            </a:r>
            <a:r>
              <a:rPr lang="en-US" altLang="zh-TW" sz="1200"/>
              <a:t>limits are designed to provide reasonable protection against harmful interference in a residential installation. </a:t>
            </a:r>
            <a:endParaRPr lang="en-US" altLang="zh-TW" sz="1200" smtClean="0"/>
          </a:p>
          <a:p>
            <a:r>
              <a:rPr lang="en-US" altLang="zh-TW" sz="1200" smtClean="0"/>
              <a:t>This </a:t>
            </a:r>
            <a:r>
              <a:rPr lang="en-US" altLang="zh-TW" sz="1200"/>
              <a:t>equipment generates, uses and can radiate radio frequency energy and, if not installed and used in accordance with the instructions, </a:t>
            </a:r>
            <a:endParaRPr lang="en-US" altLang="zh-TW" sz="1200" smtClean="0"/>
          </a:p>
          <a:p>
            <a:r>
              <a:rPr lang="en-US" altLang="zh-TW" sz="1200" smtClean="0"/>
              <a:t>may </a:t>
            </a:r>
            <a:r>
              <a:rPr lang="en-US" altLang="zh-TW" sz="1200"/>
              <a:t>cause harmful interference to radio communications. However, there is no guarantee that interference will not occur in a particular installation. </a:t>
            </a:r>
            <a:endParaRPr lang="en-US" altLang="zh-TW" sz="1200" smtClean="0"/>
          </a:p>
          <a:p>
            <a:r>
              <a:rPr lang="en-US" altLang="zh-TW" sz="1200" smtClean="0"/>
              <a:t>If </a:t>
            </a:r>
            <a:r>
              <a:rPr lang="en-US" altLang="zh-TW" sz="1200"/>
              <a:t>this equipment does cause harmful interference to radio or television reception, which can be determined by turning the equipment off and on, </a:t>
            </a:r>
            <a:endParaRPr lang="en-US" altLang="zh-TW" sz="1200" smtClean="0"/>
          </a:p>
          <a:p>
            <a:r>
              <a:rPr lang="en-US" altLang="zh-TW" sz="1200" smtClean="0"/>
              <a:t>the </a:t>
            </a:r>
            <a:r>
              <a:rPr lang="en-US" altLang="zh-TW" sz="1200"/>
              <a:t>user is encouraged to try to correct the interference by one of the following measures:</a:t>
            </a:r>
          </a:p>
          <a:p>
            <a:r>
              <a:rPr lang="en-US" altLang="zh-TW" sz="1200"/>
              <a:t>●  Reorient or relocate the receiving antenna.</a:t>
            </a:r>
          </a:p>
          <a:p>
            <a:r>
              <a:rPr lang="en-US" altLang="zh-TW" sz="1200"/>
              <a:t>●  Increase the separation between the equipment and receiver.</a:t>
            </a:r>
          </a:p>
          <a:p>
            <a:r>
              <a:rPr lang="en-US" altLang="zh-TW" sz="1200"/>
              <a:t>●  Connect the equipment into an outlet on a circuit different from that to which the receiver is connected.</a:t>
            </a:r>
          </a:p>
          <a:p>
            <a:r>
              <a:rPr lang="en-US" altLang="zh-TW" sz="1200"/>
              <a:t>●  Consult the dealer or an experienced radio/TV technician for help</a:t>
            </a:r>
            <a:r>
              <a:rPr lang="en-US" altLang="zh-TW" sz="1200" smtClean="0"/>
              <a:t>.</a:t>
            </a:r>
            <a:r>
              <a:rPr lang="en-US" altLang="zh-TW" sz="1200" b="1"/>
              <a:t> </a:t>
            </a:r>
            <a:endParaRPr lang="en-US" altLang="zh-TW" sz="1200"/>
          </a:p>
          <a:p>
            <a:r>
              <a:rPr lang="en-US" altLang="zh-TW" sz="1200" b="1"/>
              <a:t> </a:t>
            </a:r>
            <a:endParaRPr lang="en-US" altLang="zh-TW" sz="1200"/>
          </a:p>
          <a:p>
            <a:r>
              <a:rPr lang="en-US" altLang="zh-TW" sz="1200"/>
              <a:t>FCC Caution: Any changes or modifications not expressly approved by the party responsible for compliance could void the user’s authority to operate this equipment</a:t>
            </a:r>
            <a:r>
              <a:rPr lang="en-US" altLang="zh-TW" sz="1200" smtClean="0"/>
              <a:t>.</a:t>
            </a:r>
            <a:endParaRPr lang="en-US" altLang="zh-TW" sz="1200"/>
          </a:p>
          <a:p>
            <a:r>
              <a:rPr lang="en-US" altLang="zh-TW" sz="1200"/>
              <a:t> </a:t>
            </a:r>
          </a:p>
          <a:p>
            <a:r>
              <a:rPr lang="en-US" altLang="zh-TW" sz="1200"/>
              <a:t>This device complies with Part 15 of the FCC Rules. Operation is subject to the following two conditions: </a:t>
            </a:r>
            <a:endParaRPr lang="en-US" altLang="zh-TW" sz="1200" smtClean="0"/>
          </a:p>
          <a:p>
            <a:pPr marL="228600" indent="-228600">
              <a:buAutoNum type="arabicParenBoth"/>
            </a:pPr>
            <a:r>
              <a:rPr lang="en-US" altLang="zh-TW" sz="1200" smtClean="0"/>
              <a:t>This </a:t>
            </a:r>
            <a:r>
              <a:rPr lang="en-US" altLang="zh-TW" sz="1200"/>
              <a:t>device may not cause harmful interference, and </a:t>
            </a:r>
            <a:endParaRPr lang="en-US" altLang="zh-TW" sz="1200" smtClean="0"/>
          </a:p>
          <a:p>
            <a:pPr marL="228600" indent="-228600">
              <a:buAutoNum type="arabicParenBoth"/>
            </a:pPr>
            <a:r>
              <a:rPr lang="en-US" altLang="zh-TW" sz="1200"/>
              <a:t>T</a:t>
            </a:r>
            <a:r>
              <a:rPr lang="en-US" altLang="zh-TW" sz="1200" smtClean="0"/>
              <a:t>his </a:t>
            </a:r>
            <a:r>
              <a:rPr lang="en-US" altLang="zh-TW" sz="1200"/>
              <a:t>device must accept any interference received, including interference that may cause undesired operation.</a:t>
            </a:r>
          </a:p>
          <a:p>
            <a:r>
              <a:rPr lang="en-US" altLang="zh-TW" sz="1200"/>
              <a:t> </a:t>
            </a:r>
          </a:p>
          <a:p>
            <a:r>
              <a:rPr lang="en-US" altLang="zh-TW" sz="1200"/>
              <a:t>For product available in the USA/Canada market, only channel 1~11 can be operated. Selection of other channels is not possible.</a:t>
            </a:r>
          </a:p>
          <a:p>
            <a:r>
              <a:rPr lang="en-US" altLang="zh-TW" sz="1200"/>
              <a:t> </a:t>
            </a:r>
          </a:p>
          <a:p>
            <a:r>
              <a:rPr lang="en-US" altLang="zh-TW" sz="1200" b="1"/>
              <a:t>FCC Radiation Exposure Statement:</a:t>
            </a:r>
            <a:endParaRPr lang="en-US" altLang="zh-TW" sz="1200"/>
          </a:p>
          <a:p>
            <a:r>
              <a:rPr lang="en-US" altLang="zh-TW" sz="1200"/>
              <a:t>This equipment complies with FCC radiation exposure limits set forth for an uncontrolled environment. </a:t>
            </a:r>
            <a:endParaRPr lang="en-US" altLang="zh-TW" sz="1200" smtClean="0"/>
          </a:p>
          <a:p>
            <a:r>
              <a:rPr lang="en-US" altLang="zh-TW" sz="1200" smtClean="0"/>
              <a:t>This </a:t>
            </a:r>
            <a:r>
              <a:rPr lang="en-US" altLang="zh-TW" sz="1200"/>
              <a:t>equipment should be installed and operated with minimum distance 20cm between the radiator &amp; your body</a:t>
            </a:r>
            <a:r>
              <a:rPr lang="en-US" altLang="zh-TW" sz="1200" smtClean="0"/>
              <a:t>.</a:t>
            </a:r>
            <a:endParaRPr lang="en-US" altLang="zh-TW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8857" y="339028"/>
            <a:ext cx="447198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 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❷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手機設定步驟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41633" y="4547038"/>
            <a:ext cx="5416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打開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手機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zh-TW" altLang="zh-TW" sz="1600" dirty="0" smtClean="0">
                <a:solidFill>
                  <a:srgbClr val="FF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瀏覽器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輸入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黑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機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IP 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地址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(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預設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10.20.30.1)</a:t>
            </a:r>
          </a:p>
          <a:p>
            <a:pPr algn="ctr"/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或直接输入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minivpn.com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輸入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黑機密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碼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(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預設</a:t>
            </a:r>
            <a:r>
              <a:rPr lang="zh-CN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賬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戶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/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密碼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: admin/admin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)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登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錄快速設定頁面。</a:t>
            </a:r>
            <a:endParaRPr lang="zh-TW" alt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0512" y="4300817"/>
            <a:ext cx="3230880" cy="15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①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進入手機設定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②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進入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Wi-Fi 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選項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開啟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Wi-Fi</a:t>
            </a: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③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進行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Wi-Fi 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無線網路搜尋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④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搜尋 </a:t>
            </a:r>
            <a:r>
              <a:rPr lang="en-US" altLang="zh-TW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xxxxxx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⑤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加入 </a:t>
            </a:r>
            <a:r>
              <a:rPr lang="en-US" altLang="zh-TW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xxxxxx</a:t>
            </a:r>
          </a:p>
          <a:p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 </a:t>
            </a:r>
            <a:r>
              <a:rPr lang="zh-CN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zh-CN" altLang="en-US" sz="1600" dirty="0" smtClean="0">
                <a:solidFill>
                  <a:srgbClr val="FF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預設</a:t>
            </a:r>
            <a:r>
              <a:rPr lang="en-US" altLang="zh-CN" sz="1600" dirty="0" smtClean="0">
                <a:solidFill>
                  <a:srgbClr val="FF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WIFI</a:t>
            </a:r>
            <a:r>
              <a:rPr lang="zh-CN" altLang="en-US" sz="1600" dirty="0" smtClean="0">
                <a:solidFill>
                  <a:srgbClr val="FF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密碼為</a:t>
            </a:r>
            <a:r>
              <a:rPr lang="en-US" altLang="zh-CN" sz="1600" dirty="0" smtClean="0">
                <a:solidFill>
                  <a:srgbClr val="FF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12345678</a:t>
            </a:r>
            <a:r>
              <a:rPr lang="zh-CN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315" y="1229995"/>
            <a:ext cx="161099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2496903" y="1832286"/>
            <a:ext cx="1092712" cy="215444"/>
            <a:chOff x="4780480" y="2168933"/>
            <a:chExt cx="1092712" cy="21544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199094" flipH="1">
              <a:off x="4797024" y="2230801"/>
              <a:ext cx="93131" cy="93131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780480" y="2168933"/>
              <a:ext cx="8451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smtClean="0"/>
                <a:t> MiniVPN_Black</a:t>
              </a:r>
              <a:endParaRPr lang="zh-TW" altLang="en-US" sz="80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522666" y="2182952"/>
              <a:ext cx="350526" cy="1891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500" b="1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3219211" y="182678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加入</a:t>
            </a:r>
            <a:endParaRPr lang="zh-TW" altLang="en-US" sz="8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145286" y="2314663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578987" y="1662511"/>
            <a:ext cx="430812" cy="5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C:\Users\Fan\Desktop\1.011版图片\IMG_0802.PNGIMG_080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85515" y="1290795"/>
            <a:ext cx="1729105" cy="2952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向右箭號 6"/>
          <p:cNvSpPr/>
          <p:nvPr/>
        </p:nvSpPr>
        <p:spPr>
          <a:xfrm>
            <a:off x="5546033" y="3130826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84064" y="6021529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VPN”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，進入設定步驟。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63191" y="5960311"/>
            <a:ext cx="3570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輸入白機密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碼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(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預設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密碼 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: admin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點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“Next”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按鈕進入下一步。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1677" y="1800814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0119" y="2876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❸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定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流程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 descr="C:\Users\Fan\Desktop\17版使用者盒说明书\17图片档\IMG_0996.PNGIMG_099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15490" y="1173480"/>
            <a:ext cx="2531745" cy="43510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1940560" y="1899920"/>
            <a:ext cx="2698115" cy="554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 descr="C:\Users\Fan\Desktop\新建文件夹 (3)\IMG_0911.PNGIMG_09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482740" y="1017157"/>
            <a:ext cx="2531110" cy="43764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 1"/>
          <p:cNvSpPr/>
          <p:nvPr/>
        </p:nvSpPr>
        <p:spPr>
          <a:xfrm>
            <a:off x="4287535" y="2786585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95165" y="5685790"/>
            <a:ext cx="4100830" cy="84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當白機生成</a:t>
            </a:r>
            <a:r>
              <a:rPr lang="zh-CN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秘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鑰文件后，選擇黑盒（一台白盒可以配置兩台黑盒）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點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擊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“</a:t>
            </a:r>
            <a:r>
              <a:rPr lang="zh-CN" altLang="zh-TW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宋体" panose="02010600030101010101" pitchFamily="2" charset="-122"/>
              </a:rPr>
              <a:t>下載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密鑰文件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442959" y="5709442"/>
            <a:ext cx="3139441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下載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密鑰文件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成功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後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點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“Next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進入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下一步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向右箭號 1"/>
          <p:cNvSpPr/>
          <p:nvPr/>
        </p:nvSpPr>
        <p:spPr>
          <a:xfrm>
            <a:off x="7942195" y="2786585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23315" y="5681980"/>
            <a:ext cx="327279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當顯示白盒還未生成秘鑰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時請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耐心等待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至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15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分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鐘后刷新頁面繼續配置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4207" y="265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❸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定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流程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 descr="C:\Users\Fan\Desktop\1.011版图片\IMG_0804.PNGIMG_080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10249" y="1314468"/>
            <a:ext cx="2498090" cy="43040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图片 14" descr="C:\Users\Fan\Desktop\17版使用者盒说明书\17图片档\IMG_0997.PNGIMG_099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9680" y="1229715"/>
            <a:ext cx="2606675" cy="45021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图片 15" descr="C:\Users\Fan\Desktop\17版使用者盒说明书\17图片档\IMG_0998.PNGIMG_099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830526" y="1230105"/>
            <a:ext cx="2607310" cy="45027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726233" y="5662348"/>
            <a:ext cx="7765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根據自己的網絡情況，設定白機上網方式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r>
              <a:rPr lang="zh-CN" altLang="en-US" sz="1600" dirty="0" smtClean="0">
                <a:solidFill>
                  <a:srgbClr val="C0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一般情況下請使用</a:t>
            </a:r>
            <a:r>
              <a:rPr lang="en-US" altLang="zh-CN" sz="1600" dirty="0" err="1" smtClean="0">
                <a:solidFill>
                  <a:srgbClr val="C0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PPPoE</a:t>
            </a:r>
            <a:r>
              <a:rPr lang="zh-CN" altLang="en-US" sz="1600" dirty="0" smtClean="0">
                <a:solidFill>
                  <a:srgbClr val="C0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進行寬帶連接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。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完成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后將會提示你的白機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WAN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口是否是</a:t>
            </a:r>
            <a:r>
              <a:rPr lang="zh-TW" altLang="zh-TW" sz="1600" dirty="0">
                <a:solidFill>
                  <a:srgbClr val="FF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公共</a:t>
            </a:r>
            <a:r>
              <a:rPr lang="en-US" altLang="zh-TW" sz="1600" dirty="0">
                <a:solidFill>
                  <a:srgbClr val="FF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IP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，點擊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“Next”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按鈕進入下一步。</a:t>
            </a:r>
            <a:endParaRPr lang="zh-TW" alt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5458"/>
            <a:ext cx="623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 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❹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白機上網方式設定</a:t>
            </a:r>
            <a:endParaRPr lang="zh-CN" altLang="en-US" sz="2400" dirty="0">
              <a:latin typeface="幼圆" panose="02010509060101010101" pitchFamily="49" charset="-122"/>
            </a:endParaRPr>
          </a:p>
        </p:txBody>
      </p:sp>
      <p:pic>
        <p:nvPicPr>
          <p:cNvPr id="9" name="图片 8" descr="C:\Users\Fan\Desktop\1.011版图片\IMG_0825.PNGIMG_08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8084" y="1323232"/>
            <a:ext cx="2352040" cy="40773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655320" y="1173481"/>
            <a:ext cx="2886370" cy="4351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 descr="C:\Users\Fan\Desktop\1.011版图片\IMG_0809.PNGIMG_080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10637" y="1321263"/>
            <a:ext cx="2360860" cy="40601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图片 17" descr="C:\Users\Fan\Desktop\1.011版图片\IMG_0810.PNGIMG_08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42099" y="1309821"/>
            <a:ext cx="2364105" cy="40821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305" y="5504815"/>
            <a:ext cx="99396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完成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後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zh-TW" sz="16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請務必備份配置（很重要喔）</a:t>
            </a:r>
            <a:r>
              <a:rPr lang="zh-CN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，並可在該頁面獲得目前黑白機版本，可以下載最新版本并升級。（使用手機升級版本必須黑白機版本相同，黑白機版本不同請使用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PC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進黑白機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UI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在系統管理的升級韌體中更新）</a:t>
            </a:r>
          </a:p>
          <a:p>
            <a:pPr algn="ctr" fontAlgn="auto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“OK”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按鈕返回主菜單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。此時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可以拔出黑機白機之間的網線連接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，將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黑機攜帶外出使用專屬的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網路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zh-TW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44" y="231312"/>
            <a:ext cx="610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❺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設定完成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 descr="C:\Users\Fan\Desktop\17版使用者盒说明书\17图片档\IMG_1001.PNGIMG_100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82465" y="798830"/>
            <a:ext cx="2717165" cy="46920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97047" y="5869627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確定您的</a:t>
            </a:r>
            <a:r>
              <a:rPr lang="zh-TW" altLang="zh-TW" sz="16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黑機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上網方式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路由器側面的撥片撥到對應的位置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8093517" y="3418662"/>
            <a:ext cx="2567188" cy="1067477"/>
            <a:chOff x="5665304" y="1645569"/>
            <a:chExt cx="2567188" cy="1067477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6302" y="1645569"/>
              <a:ext cx="2476190" cy="100952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665304" y="2635215"/>
              <a:ext cx="1510748" cy="7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776297" y="3611877"/>
            <a:ext cx="1762332" cy="986538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82744"/>
                <a:gd name="adj2" fmla="val -392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6523339" y="1630137"/>
            <a:ext cx="1761692" cy="986538"/>
            <a:chOff x="-56577" y="1712136"/>
            <a:chExt cx="1725712" cy="889452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40451"/>
                <a:gd name="adj2" fmla="val 1400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图片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群組 27"/>
          <p:cNvGrpSpPr/>
          <p:nvPr/>
        </p:nvGrpSpPr>
        <p:grpSpPr>
          <a:xfrm>
            <a:off x="8468383" y="1630137"/>
            <a:ext cx="1908449" cy="986538"/>
            <a:chOff x="1196623" y="3633413"/>
            <a:chExt cx="1807054" cy="923761"/>
          </a:xfrm>
        </p:grpSpPr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59672"/>
                <a:gd name="adj2" fmla="val 1229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图片 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496" y="4672654"/>
            <a:ext cx="1852315" cy="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834" y="2688692"/>
            <a:ext cx="1847010" cy="5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0204" y="2678710"/>
            <a:ext cx="1852315" cy="58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8323504" y="4612425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路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由器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側面撥片的位置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手機畫面自動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偵測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告知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綠色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表示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片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所在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0649" y="2787818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C:\Users\Fan\Desktop\新建文件夹 (3)\IMG_0910.PNGIMG_09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779905" y="1181100"/>
            <a:ext cx="2616200" cy="4521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1880870" y="2844165"/>
            <a:ext cx="2407920" cy="476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17版使用者盒说明书\17图片档\IMG_1004.PNGIMG_100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8628" y="626759"/>
            <a:ext cx="2680970" cy="46361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矩形 32"/>
          <p:cNvSpPr/>
          <p:nvPr/>
        </p:nvSpPr>
        <p:spPr>
          <a:xfrm>
            <a:off x="342280" y="2341198"/>
            <a:ext cx="5108714" cy="29636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552" y="4569159"/>
            <a:ext cx="966245" cy="73565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8378" y="3406436"/>
            <a:ext cx="2476190" cy="1009524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2428778" y="2430651"/>
            <a:ext cx="1572007" cy="7774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smtClean="0"/>
              <a:t>牆壁上的網路孔</a:t>
            </a:r>
            <a:endParaRPr lang="en-US" altLang="zh-TW" sz="1400" smtClean="0"/>
          </a:p>
          <a:p>
            <a:pPr algn="ctr"/>
            <a:r>
              <a:rPr lang="en-US" altLang="zh-TW" sz="1400"/>
              <a:t>o</a:t>
            </a:r>
            <a:r>
              <a:rPr lang="en-US" altLang="zh-TW" sz="1400" smtClean="0"/>
              <a:t>r</a:t>
            </a:r>
          </a:p>
          <a:p>
            <a:pPr algn="ctr"/>
            <a:r>
              <a:rPr lang="zh-TW" altLang="en-US" sz="1400" smtClean="0"/>
              <a:t>路由器的 </a:t>
            </a:r>
            <a:r>
              <a:rPr lang="en-US" altLang="zh-TW" sz="1400" smtClean="0"/>
              <a:t>LAN </a:t>
            </a:r>
            <a:r>
              <a:rPr lang="zh-TW" altLang="en-US" sz="1400" smtClean="0"/>
              <a:t>端</a:t>
            </a:r>
            <a:endParaRPr lang="zh-TW" altLang="en-US" sz="1400"/>
          </a:p>
        </p:txBody>
      </p:sp>
      <p:grpSp>
        <p:nvGrpSpPr>
          <p:cNvPr id="28" name="群組 27"/>
          <p:cNvGrpSpPr/>
          <p:nvPr/>
        </p:nvGrpSpPr>
        <p:grpSpPr>
          <a:xfrm>
            <a:off x="442576" y="2819394"/>
            <a:ext cx="1719127" cy="1014662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60439"/>
                <a:gd name="adj2" fmla="val 360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60115" flipH="1">
            <a:off x="4890788" y="4374159"/>
            <a:ext cx="253078" cy="253078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>
            <a:off x="2896637" y="3228017"/>
            <a:ext cx="0" cy="1982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2328" y="4636441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接點 25"/>
          <p:cNvCxnSpPr/>
          <p:nvPr/>
        </p:nvCxnSpPr>
        <p:spPr>
          <a:xfrm>
            <a:off x="3404675" y="4396082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679" y="4077762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227618" y="5703354"/>
            <a:ext cx="3828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黑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機使用有線連接上網方式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路由側面的撥片撥到</a:t>
            </a:r>
            <a:r>
              <a:rPr lang="en-US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“AP”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當</a:t>
            </a:r>
            <a:r>
              <a:rPr lang="en-US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AP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圓形為綠色時，點擊綠色圓圈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進入</a:t>
            </a:r>
            <a:r>
              <a:rPr lang="zh-TW" altLang="en-US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設定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。</a:t>
            </a:r>
            <a:endParaRPr lang="zh-TW" altLang="en-US" sz="14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8637103" y="2698495"/>
            <a:ext cx="409253" cy="41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9452277" y="5811076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選擇相應的有線連接方式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您的黑機上網方式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32355" y="47189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Or</a:t>
            </a:r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545182" y="1307512"/>
            <a:ext cx="270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AP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模式連接示意圖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 descr="C:\Users\Fan\Desktop\1.011版图片\IMG_0815.PNGIMG_08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9342975" y="619110"/>
            <a:ext cx="2736224" cy="4723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2161</Words>
  <Application>Microsoft Office PowerPoint</Application>
  <PresentationFormat>自定义</PresentationFormat>
  <Paragraphs>218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佈景主題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 Hu</dc:creator>
  <cp:lastModifiedBy>test</cp:lastModifiedBy>
  <cp:revision>129</cp:revision>
  <dcterms:created xsi:type="dcterms:W3CDTF">2016-03-30T07:10:00Z</dcterms:created>
  <dcterms:modified xsi:type="dcterms:W3CDTF">2017-12-26T02:47:09Z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